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7" r:id="rId3"/>
    <p:sldId id="259" r:id="rId4"/>
    <p:sldId id="313" r:id="rId5"/>
    <p:sldId id="344" r:id="rId6"/>
    <p:sldId id="301" r:id="rId7"/>
    <p:sldId id="275" r:id="rId8"/>
    <p:sldId id="268" r:id="rId9"/>
    <p:sldId id="342" r:id="rId10"/>
    <p:sldId id="343" r:id="rId11"/>
    <p:sldId id="307" r:id="rId12"/>
    <p:sldId id="306" r:id="rId13"/>
    <p:sldId id="292" r:id="rId14"/>
    <p:sldId id="316" r:id="rId15"/>
    <p:sldId id="326" r:id="rId16"/>
    <p:sldId id="327" r:id="rId17"/>
    <p:sldId id="325" r:id="rId18"/>
    <p:sldId id="328" r:id="rId19"/>
    <p:sldId id="329" r:id="rId20"/>
    <p:sldId id="330" r:id="rId21"/>
    <p:sldId id="333" r:id="rId22"/>
    <p:sldId id="294" r:id="rId23"/>
    <p:sldId id="334" r:id="rId24"/>
    <p:sldId id="335" r:id="rId25"/>
    <p:sldId id="336" r:id="rId26"/>
    <p:sldId id="297" r:id="rId27"/>
    <p:sldId id="337" r:id="rId28"/>
    <p:sldId id="323" r:id="rId29"/>
    <p:sldId id="321" r:id="rId30"/>
    <p:sldId id="322" r:id="rId31"/>
    <p:sldId id="317" r:id="rId32"/>
    <p:sldId id="338" r:id="rId33"/>
    <p:sldId id="339" r:id="rId34"/>
    <p:sldId id="319" r:id="rId35"/>
    <p:sldId id="288" r:id="rId36"/>
    <p:sldId id="341" r:id="rId37"/>
    <p:sldId id="318" r:id="rId38"/>
    <p:sldId id="340" r:id="rId39"/>
    <p:sldId id="290" r:id="rId40"/>
    <p:sldId id="315"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50E49441-1356-4031-8423-CFA144780E83}">
          <p14:sldIdLst>
            <p14:sldId id="256"/>
          </p14:sldIdLst>
        </p14:section>
        <p14:section name="contents" id="{62D931EA-2F6D-4258-9B4A-DB4B075C2DF4}">
          <p14:sldIdLst>
            <p14:sldId id="257"/>
          </p14:sldIdLst>
        </p14:section>
        <p14:section name="Definition" id="{2FEFE703-2D4D-4E95-A6B6-CDDD0642A04D}">
          <p14:sldIdLst>
            <p14:sldId id="259"/>
            <p14:sldId id="313"/>
            <p14:sldId id="344"/>
          </p14:sldIdLst>
        </p14:section>
        <p14:section name="Taverna Example" id="{ADFD108A-E99C-4F56-AD2F-C5BAF9B063A0}">
          <p14:sldIdLst>
            <p14:sldId id="301"/>
          </p14:sldIdLst>
        </p14:section>
        <p14:section name="Buzzwords" id="{E5DE2E8E-111A-436C-B06B-457F935B3CDE}">
          <p14:sldIdLst>
            <p14:sldId id="275"/>
          </p14:sldIdLst>
        </p14:section>
        <p14:section name="bitcoin and blockchain" id="{0B4A1067-1299-46E4-8191-F0BFD4342187}">
          <p14:sldIdLst>
            <p14:sldId id="268"/>
            <p14:sldId id="342"/>
            <p14:sldId id="343"/>
            <p14:sldId id="307"/>
          </p14:sldIdLst>
        </p14:section>
        <p14:section name="dislaimer" id="{4E27B632-39CE-4C85-ABAF-15F09AA14101}">
          <p14:sldIdLst>
            <p14:sldId id="306"/>
          </p14:sldIdLst>
        </p14:section>
        <p14:section name="Case studies" id="{CEC229B3-DE28-44EA-90FE-18F83FF379AA}">
          <p14:sldIdLst/>
        </p14:section>
        <p14:section name="electricity" id="{77151DD2-8334-46F0-A35F-95BC821744F6}">
          <p14:sldIdLst>
            <p14:sldId id="292"/>
            <p14:sldId id="316"/>
          </p14:sldIdLst>
        </p14:section>
        <p14:section name="Private companies" id="{EF7112DE-F241-4F4D-BB1B-0B226E32DDDF}">
          <p14:sldIdLst/>
        </p14:section>
        <p14:section name="1 - leo3-exergy" id="{06DB06E4-5CBE-4CD3-9EA6-60682429B74F}">
          <p14:sldIdLst>
            <p14:sldId id="326"/>
            <p14:sldId id="327"/>
            <p14:sldId id="325"/>
            <p14:sldId id="328"/>
            <p14:sldId id="329"/>
          </p14:sldIdLst>
        </p14:section>
        <p14:section name="2 - Electron" id="{289D4F64-E66C-4CCA-BB37-97A8ED18FF5E}">
          <p14:sldIdLst>
            <p14:sldId id="330"/>
            <p14:sldId id="333"/>
          </p14:sldIdLst>
        </p14:section>
        <p14:section name="ICO-token companies" id="{AF622195-F2A6-488F-9C45-B94C0E1B6C09}">
          <p14:sldIdLst/>
        </p14:section>
        <p14:section name="1 - WePower" id="{4E8B9EF2-DDD6-487E-A255-BC1715507C68}">
          <p14:sldIdLst>
            <p14:sldId id="294"/>
            <p14:sldId id="334"/>
            <p14:sldId id="335"/>
            <p14:sldId id="336"/>
            <p14:sldId id="297"/>
            <p14:sldId id="337"/>
            <p14:sldId id="323"/>
            <p14:sldId id="321"/>
            <p14:sldId id="322"/>
          </p14:sldIdLst>
        </p14:section>
        <p14:section name="generic trading platforms" id="{35E45BDD-3983-4F8F-B160-ACCBE532AA34}">
          <p14:sldIdLst/>
        </p14:section>
        <p14:section name="komgo" id="{2B7F285C-F9D7-4893-9596-E3987D05CEEF}">
          <p14:sldIdLst>
            <p14:sldId id="317"/>
            <p14:sldId id="338"/>
            <p14:sldId id="339"/>
            <p14:sldId id="319"/>
          </p14:sldIdLst>
        </p14:section>
        <p14:section name="Vakt" id="{B26D16D8-4D00-43B1-BC96-B60E909A952E}">
          <p14:sldIdLst>
            <p14:sldId id="288"/>
            <p14:sldId id="341"/>
            <p14:sldId id="318"/>
            <p14:sldId id="340"/>
          </p14:sldIdLst>
        </p14:section>
        <p14:section name="Conclusion" id="{CAA0F6B4-685E-459D-9A13-F18AB595F5FC}">
          <p14:sldIdLst>
            <p14:sldId id="290"/>
            <p14:sldId id="31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484" autoAdjust="0"/>
  </p:normalViewPr>
  <p:slideViewPr>
    <p:cSldViewPr snapToGrid="0">
      <p:cViewPr varScale="1">
        <p:scale>
          <a:sx n="59" d="100"/>
          <a:sy n="59" d="100"/>
        </p:scale>
        <p:origin x="94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84842C-39C8-40A0-A88E-979CA9DC0208}" type="datetimeFigureOut">
              <a:rPr lang="en-GB" smtClean="0"/>
              <a:t>05/06/2019</a:t>
            </a:fld>
            <a:endParaRPr lang="en-GB"/>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GB"/>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5F1C17-CAA6-4CC6-BD7E-138A39A762A8}" type="slidenum">
              <a:rPr lang="en-GB" smtClean="0"/>
              <a:t>‹#›</a:t>
            </a:fld>
            <a:endParaRPr lang="en-GB"/>
          </a:p>
        </p:txBody>
      </p:sp>
    </p:spTree>
    <p:extLst>
      <p:ext uri="{BB962C8B-B14F-4D97-AF65-F5344CB8AC3E}">
        <p14:creationId xmlns:p14="http://schemas.microsoft.com/office/powerpoint/2010/main" val="3362474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inextra.com/pressarticle/70874/electron-wins-uk-government-award-to-advance-blockchain-in-balancing-electricity-market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medium.com/electron-blogchain/interview-jon-ferris-strategy-director-94fd7b9909ac" TargetMode="Externa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1</a:t>
            </a:fld>
            <a:endParaRPr lang="en-GB"/>
          </a:p>
        </p:txBody>
      </p:sp>
    </p:spTree>
    <p:extLst>
      <p:ext uri="{BB962C8B-B14F-4D97-AF65-F5344CB8AC3E}">
        <p14:creationId xmlns:p14="http://schemas.microsoft.com/office/powerpoint/2010/main" val="29236536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dirty="0"/>
              <a:t>MICRO GREED – PEER TO PEER – about prosumer / consumer /microgrid</a:t>
            </a:r>
          </a:p>
          <a:p>
            <a:endParaRPr lang="en-GB" dirty="0"/>
          </a:p>
          <a:p>
            <a:r>
              <a:rPr lang="en-GB" dirty="0"/>
              <a:t>LO3 Energy has already implemented a peer-to-peer use case, the Brooklyn Microgrid, but the full market value of peer-to-peer energy is just beginning to be explored. Our calculations show that, for residential customers in Germany alone, this market is worth $5 billion a year. Electricity retailers and distribution utilities generate revenue by selling electricity to customers and ensuring a reliable power supply. Last year, Europe’s 260 million electricity customers paid more than €115 billion for their electricity. Across the US, EU and Australia, customers paid $185 billion. As DERs continue to proliferate, so too will the ability to transact locally with other network participants. As the Exergy network grows, we envision that an increasing amount of this power will be sold not between utilities and customers, but between customers themselves, peer-to-peer, on the Exergy platform.</a:t>
            </a:r>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17</a:t>
            </a:fld>
            <a:endParaRPr lang="en-GB"/>
          </a:p>
        </p:txBody>
      </p:sp>
    </p:spTree>
    <p:extLst>
      <p:ext uri="{BB962C8B-B14F-4D97-AF65-F5344CB8AC3E}">
        <p14:creationId xmlns:p14="http://schemas.microsoft.com/office/powerpoint/2010/main" val="5462751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DSO- </a:t>
            </a:r>
            <a:r>
              <a:rPr lang="en-GB" dirty="0"/>
              <a:t>distribution network operator – about DATA</a:t>
            </a:r>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18</a:t>
            </a:fld>
            <a:endParaRPr lang="en-GB"/>
          </a:p>
        </p:txBody>
      </p:sp>
    </p:spTree>
    <p:extLst>
      <p:ext uri="{BB962C8B-B14F-4D97-AF65-F5344CB8AC3E}">
        <p14:creationId xmlns:p14="http://schemas.microsoft.com/office/powerpoint/2010/main" val="39653505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UK - based</a:t>
            </a:r>
            <a:endParaRPr lang="en-GB"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20</a:t>
            </a:fld>
            <a:endParaRPr lang="en-GB"/>
          </a:p>
        </p:txBody>
      </p:sp>
    </p:spTree>
    <p:extLst>
      <p:ext uri="{BB962C8B-B14F-4D97-AF65-F5344CB8AC3E}">
        <p14:creationId xmlns:p14="http://schemas.microsoft.com/office/powerpoint/2010/main" val="3199828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GB" dirty="0">
                <a:hlinkClick r:id="rId3"/>
              </a:rPr>
              <a:t>https://www.finextra.com/pressarticle/70874/electron-wins-uk-government-award-to-advance-blockchain-in-b</a:t>
            </a:r>
          </a:p>
          <a:p>
            <a:endParaRPr lang="en-GB" dirty="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hlinkClick r:id="rId4"/>
              </a:rPr>
              <a:t>https://medium.com/electron-blogchain/interview-jon-ferris-strategy-director-94fd7b9909ac</a:t>
            </a:r>
            <a:endParaRPr lang="en-GB" dirty="0"/>
          </a:p>
          <a:p>
            <a:endParaRPr lang="en-GB" dirty="0">
              <a:hlinkClick r:id="rId3"/>
            </a:endParaRPr>
          </a:p>
          <a:p>
            <a:endParaRPr lang="en-GB" dirty="0">
              <a:hlinkClick r:id="rId3"/>
            </a:endParaRPr>
          </a:p>
          <a:p>
            <a:r>
              <a:rPr lang="en-GB" sz="1200" b="0" i="0" kern="1200" dirty="0">
                <a:solidFill>
                  <a:schemeClr val="tx1"/>
                </a:solidFill>
                <a:effectLst/>
                <a:latin typeface="+mn-lt"/>
                <a:ea typeface="+mn-ea"/>
                <a:cs typeface="+mn-cs"/>
              </a:rPr>
              <a:t>The core module is an Asset Register enabling shared end-to-end visibility of the assets connected to the grid, their characteristics and contractual commitments. The trading platform enables open development of apps where different products can be traded and </a:t>
            </a:r>
            <a:r>
              <a:rPr lang="en-GB" sz="1200" b="0" i="0" kern="1200" dirty="0" err="1">
                <a:solidFill>
                  <a:schemeClr val="tx1"/>
                </a:solidFill>
                <a:effectLst/>
                <a:latin typeface="+mn-lt"/>
                <a:ea typeface="+mn-ea"/>
                <a:cs typeface="+mn-cs"/>
              </a:rPr>
              <a:t>retraded</a:t>
            </a:r>
            <a:r>
              <a:rPr lang="en-GB" sz="1200" b="0" i="0" kern="1200" dirty="0">
                <a:solidFill>
                  <a:schemeClr val="tx1"/>
                </a:solidFill>
                <a:effectLst/>
                <a:latin typeface="+mn-lt"/>
                <a:ea typeface="+mn-ea"/>
                <a:cs typeface="+mn-cs"/>
              </a:rPr>
              <a:t> by these assets. This will enable better coordination between industry participants, and for the assets to discover the full system value of their capabilities — in short the platform enables the development of smart markets.</a:t>
            </a:r>
            <a:endParaRPr lang="en-GB" dirty="0">
              <a:hlinkClick r:id="rId3"/>
            </a:endParaRPr>
          </a:p>
          <a:p>
            <a:endParaRPr lang="en-GB" dirty="0">
              <a:hlinkClick r:id="rId3"/>
            </a:endParaRPr>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21</a:t>
            </a:fld>
            <a:endParaRPr lang="en-GB"/>
          </a:p>
        </p:txBody>
      </p:sp>
    </p:spTree>
    <p:extLst>
      <p:ext uri="{BB962C8B-B14F-4D97-AF65-F5344CB8AC3E}">
        <p14:creationId xmlns:p14="http://schemas.microsoft.com/office/powerpoint/2010/main" val="15116096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PPA platform – power purchase agreements </a:t>
            </a:r>
            <a:endParaRPr lang="en-GB"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22</a:t>
            </a:fld>
            <a:endParaRPr lang="en-GB"/>
          </a:p>
        </p:txBody>
      </p:sp>
    </p:spTree>
    <p:extLst>
      <p:ext uri="{BB962C8B-B14F-4D97-AF65-F5344CB8AC3E}">
        <p14:creationId xmlns:p14="http://schemas.microsoft.com/office/powerpoint/2010/main" val="355737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Buyer aggregation</a:t>
            </a:r>
          </a:p>
          <a:p>
            <a:endParaRPr lang="en-GB"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24</a:t>
            </a:fld>
            <a:endParaRPr lang="en-GB"/>
          </a:p>
        </p:txBody>
      </p:sp>
    </p:spTree>
    <p:extLst>
      <p:ext uri="{BB962C8B-B14F-4D97-AF65-F5344CB8AC3E}">
        <p14:creationId xmlns:p14="http://schemas.microsoft.com/office/powerpoint/2010/main" val="40961890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25</a:t>
            </a:fld>
            <a:endParaRPr lang="en-GB"/>
          </a:p>
        </p:txBody>
      </p:sp>
    </p:spTree>
    <p:extLst>
      <p:ext uri="{BB962C8B-B14F-4D97-AF65-F5344CB8AC3E}">
        <p14:creationId xmlns:p14="http://schemas.microsoft.com/office/powerpoint/2010/main" val="30676914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Sneak preview into the </a:t>
            </a:r>
            <a:r>
              <a:rPr lang="en-US" dirty="0" err="1"/>
              <a:t>Cryptoworld</a:t>
            </a:r>
            <a:r>
              <a:rPr lang="en-US" dirty="0"/>
              <a:t> – difference between/// </a:t>
            </a:r>
            <a:r>
              <a:rPr lang="en-US" dirty="0" err="1"/>
              <a:t>wepower</a:t>
            </a:r>
            <a:r>
              <a:rPr lang="en-US" dirty="0"/>
              <a:t> and </a:t>
            </a:r>
            <a:r>
              <a:rPr lang="en-US" dirty="0" err="1"/>
              <a:t>powerledger</a:t>
            </a:r>
            <a:r>
              <a:rPr lang="en-US" dirty="0"/>
              <a:t> /// lo3 and electron</a:t>
            </a:r>
            <a:endParaRPr lang="en-GB"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28</a:t>
            </a:fld>
            <a:endParaRPr lang="en-GB"/>
          </a:p>
        </p:txBody>
      </p:sp>
    </p:spTree>
    <p:extLst>
      <p:ext uri="{BB962C8B-B14F-4D97-AF65-F5344CB8AC3E}">
        <p14:creationId xmlns:p14="http://schemas.microsoft.com/office/powerpoint/2010/main" val="27288638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29</a:t>
            </a:fld>
            <a:endParaRPr lang="en-GB"/>
          </a:p>
        </p:txBody>
      </p:sp>
    </p:spTree>
    <p:extLst>
      <p:ext uri="{BB962C8B-B14F-4D97-AF65-F5344CB8AC3E}">
        <p14:creationId xmlns:p14="http://schemas.microsoft.com/office/powerpoint/2010/main" val="3998308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30</a:t>
            </a:fld>
            <a:endParaRPr lang="en-GB"/>
          </a:p>
        </p:txBody>
      </p:sp>
    </p:spTree>
    <p:extLst>
      <p:ext uri="{BB962C8B-B14F-4D97-AF65-F5344CB8AC3E}">
        <p14:creationId xmlns:p14="http://schemas.microsoft.com/office/powerpoint/2010/main" val="6890855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My presentation is about 2 issues and 2 parts </a:t>
            </a:r>
            <a:endParaRPr lang="en-GB"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2</a:t>
            </a:fld>
            <a:endParaRPr lang="en-GB"/>
          </a:p>
        </p:txBody>
      </p:sp>
    </p:spTree>
    <p:extLst>
      <p:ext uri="{BB962C8B-B14F-4D97-AF65-F5344CB8AC3E}">
        <p14:creationId xmlns:p14="http://schemas.microsoft.com/office/powerpoint/2010/main" val="94756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Runs on </a:t>
            </a:r>
            <a:r>
              <a:rPr lang="en-US" dirty="0" err="1"/>
              <a:t>etheruem</a:t>
            </a:r>
            <a:endParaRPr lang="en-GB"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32</a:t>
            </a:fld>
            <a:endParaRPr lang="en-GB"/>
          </a:p>
        </p:txBody>
      </p:sp>
    </p:spTree>
    <p:extLst>
      <p:ext uri="{BB962C8B-B14F-4D97-AF65-F5344CB8AC3E}">
        <p14:creationId xmlns:p14="http://schemas.microsoft.com/office/powerpoint/2010/main" val="2552239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PART 1 – DEFINITION</a:t>
            </a:r>
          </a:p>
          <a:p>
            <a:endParaRPr lang="en-US" dirty="0"/>
          </a:p>
          <a:p>
            <a:r>
              <a:rPr lang="en-US" dirty="0"/>
              <a:t>I have tried to collect a ‘definition of definitions’ – personal eclectic definition </a:t>
            </a:r>
          </a:p>
          <a:p>
            <a:endParaRPr lang="en-US" dirty="0"/>
          </a:p>
          <a:p>
            <a:r>
              <a:rPr lang="en-US" dirty="0"/>
              <a:t>There are many different opinions on the subject</a:t>
            </a:r>
            <a:endParaRPr lang="en-GB"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3</a:t>
            </a:fld>
            <a:endParaRPr lang="en-GB"/>
          </a:p>
        </p:txBody>
      </p:sp>
    </p:spTree>
    <p:extLst>
      <p:ext uri="{BB962C8B-B14F-4D97-AF65-F5344CB8AC3E}">
        <p14:creationId xmlns:p14="http://schemas.microsoft.com/office/powerpoint/2010/main" val="25332268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6</a:t>
            </a:fld>
            <a:endParaRPr lang="en-GB"/>
          </a:p>
        </p:txBody>
      </p:sp>
    </p:spTree>
    <p:extLst>
      <p:ext uri="{BB962C8B-B14F-4D97-AF65-F5344CB8AC3E}">
        <p14:creationId xmlns:p14="http://schemas.microsoft.com/office/powerpoint/2010/main" val="26062484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2 points before we move on to energy</a:t>
            </a:r>
          </a:p>
          <a:p>
            <a:endParaRPr lang="en-US" dirty="0"/>
          </a:p>
          <a:p>
            <a:pPr marL="228600" indent="-228600">
              <a:buAutoNum type="alphaLcPeriod"/>
            </a:pPr>
            <a:r>
              <a:rPr lang="en-US" dirty="0"/>
              <a:t>Buzzwords</a:t>
            </a:r>
          </a:p>
          <a:p>
            <a:pPr marL="228600" indent="-228600">
              <a:buAutoNum type="alphaLcPeriod"/>
            </a:pPr>
            <a:r>
              <a:rPr lang="en-US" dirty="0"/>
              <a:t>Bitcoin and blockchain</a:t>
            </a:r>
            <a:endParaRPr lang="en-GB"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7</a:t>
            </a:fld>
            <a:endParaRPr lang="en-GB"/>
          </a:p>
        </p:txBody>
      </p:sp>
    </p:spTree>
    <p:extLst>
      <p:ext uri="{BB962C8B-B14F-4D97-AF65-F5344CB8AC3E}">
        <p14:creationId xmlns:p14="http://schemas.microsoft.com/office/powerpoint/2010/main" val="2319393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GB"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8</a:t>
            </a:fld>
            <a:endParaRPr lang="en-GB"/>
          </a:p>
        </p:txBody>
      </p:sp>
    </p:spTree>
    <p:extLst>
      <p:ext uri="{BB962C8B-B14F-4D97-AF65-F5344CB8AC3E}">
        <p14:creationId xmlns:p14="http://schemas.microsoft.com/office/powerpoint/2010/main" val="3562861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Energy part - disclaimer</a:t>
            </a:r>
            <a:endParaRPr lang="en-GB"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12</a:t>
            </a:fld>
            <a:endParaRPr lang="en-GB"/>
          </a:p>
        </p:txBody>
      </p:sp>
    </p:spTree>
    <p:extLst>
      <p:ext uri="{BB962C8B-B14F-4D97-AF65-F5344CB8AC3E}">
        <p14:creationId xmlns:p14="http://schemas.microsoft.com/office/powerpoint/2010/main" val="1686783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13</a:t>
            </a:fld>
            <a:endParaRPr lang="en-GB"/>
          </a:p>
        </p:txBody>
      </p:sp>
    </p:spTree>
    <p:extLst>
      <p:ext uri="{BB962C8B-B14F-4D97-AF65-F5344CB8AC3E}">
        <p14:creationId xmlns:p14="http://schemas.microsoft.com/office/powerpoint/2010/main" val="1276231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n-US" dirty="0"/>
              <a:t>Local level, micro grid, DSO</a:t>
            </a:r>
            <a:endParaRPr lang="en-GB" dirty="0"/>
          </a:p>
        </p:txBody>
      </p:sp>
      <p:sp>
        <p:nvSpPr>
          <p:cNvPr id="4" name="Θέση αριθμού διαφάνειας 3"/>
          <p:cNvSpPr>
            <a:spLocks noGrp="1"/>
          </p:cNvSpPr>
          <p:nvPr>
            <p:ph type="sldNum" sz="quarter" idx="5"/>
          </p:nvPr>
        </p:nvSpPr>
        <p:spPr/>
        <p:txBody>
          <a:bodyPr/>
          <a:lstStyle/>
          <a:p>
            <a:fld id="{BC5F1C17-CAA6-4CC6-BD7E-138A39A762A8}" type="slidenum">
              <a:rPr lang="en-GB" smtClean="0"/>
              <a:t>15</a:t>
            </a:fld>
            <a:endParaRPr lang="en-GB"/>
          </a:p>
        </p:txBody>
      </p:sp>
    </p:spTree>
    <p:extLst>
      <p:ext uri="{BB962C8B-B14F-4D97-AF65-F5344CB8AC3E}">
        <p14:creationId xmlns:p14="http://schemas.microsoft.com/office/powerpoint/2010/main" val="26353419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4A76B2F-B7D8-4D0A-AF9F-D5E1FF9007E8}"/>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a:extLst>
              <a:ext uri="{FF2B5EF4-FFF2-40B4-BE49-F238E27FC236}">
                <a16:creationId xmlns:a16="http://schemas.microsoft.com/office/drawing/2014/main" id="{6271AA4B-D622-4D57-B916-FF11F3C210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a:extLst>
              <a:ext uri="{FF2B5EF4-FFF2-40B4-BE49-F238E27FC236}">
                <a16:creationId xmlns:a16="http://schemas.microsoft.com/office/drawing/2014/main" id="{08204653-0C8F-42AE-9581-2BF1E401A58C}"/>
              </a:ext>
            </a:extLst>
          </p:cNvPr>
          <p:cNvSpPr>
            <a:spLocks noGrp="1"/>
          </p:cNvSpPr>
          <p:nvPr>
            <p:ph type="dt" sz="half" idx="10"/>
          </p:nvPr>
        </p:nvSpPr>
        <p:spPr/>
        <p:txBody>
          <a:bodyPr/>
          <a:lstStyle/>
          <a:p>
            <a:fld id="{3485E968-9672-4066-B74B-48B2873B3887}" type="datetimeFigureOut">
              <a:rPr lang="en-US" smtClean="0"/>
              <a:t>6/5/2019</a:t>
            </a:fld>
            <a:endParaRPr lang="en-US"/>
          </a:p>
        </p:txBody>
      </p:sp>
      <p:sp>
        <p:nvSpPr>
          <p:cNvPr id="5" name="Θέση υποσέλιδου 4">
            <a:extLst>
              <a:ext uri="{FF2B5EF4-FFF2-40B4-BE49-F238E27FC236}">
                <a16:creationId xmlns:a16="http://schemas.microsoft.com/office/drawing/2014/main" id="{6D5003D5-FA04-46EA-8BD2-9DF533AB8D42}"/>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A2214130-3D47-4DC1-8684-DDA4602AD0AA}"/>
              </a:ext>
            </a:extLst>
          </p:cNvPr>
          <p:cNvSpPr>
            <a:spLocks noGrp="1"/>
          </p:cNvSpPr>
          <p:nvPr>
            <p:ph type="sldNum" sz="quarter" idx="12"/>
          </p:nvPr>
        </p:nvSpPr>
        <p:spPr/>
        <p:txBody>
          <a:bodyPr/>
          <a:lstStyle/>
          <a:p>
            <a:fld id="{E563F197-2D34-4A67-97A3-9328F5BDD96B}" type="slidenum">
              <a:rPr lang="en-US" smtClean="0"/>
              <a:t>‹#›</a:t>
            </a:fld>
            <a:endParaRPr lang="en-US"/>
          </a:p>
        </p:txBody>
      </p:sp>
    </p:spTree>
    <p:extLst>
      <p:ext uri="{BB962C8B-B14F-4D97-AF65-F5344CB8AC3E}">
        <p14:creationId xmlns:p14="http://schemas.microsoft.com/office/powerpoint/2010/main" val="1870649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74D9277-AD84-4E3E-BD5D-51E897502546}"/>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037BFE07-64B9-4F58-AAEF-6651A2EA4D54}"/>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171BAB7E-6862-4910-AA9C-A25C8F5E2C6E}"/>
              </a:ext>
            </a:extLst>
          </p:cNvPr>
          <p:cNvSpPr>
            <a:spLocks noGrp="1"/>
          </p:cNvSpPr>
          <p:nvPr>
            <p:ph type="dt" sz="half" idx="10"/>
          </p:nvPr>
        </p:nvSpPr>
        <p:spPr/>
        <p:txBody>
          <a:bodyPr/>
          <a:lstStyle/>
          <a:p>
            <a:fld id="{3485E968-9672-4066-B74B-48B2873B3887}" type="datetimeFigureOut">
              <a:rPr lang="en-US" smtClean="0"/>
              <a:t>6/5/2019</a:t>
            </a:fld>
            <a:endParaRPr lang="en-US"/>
          </a:p>
        </p:txBody>
      </p:sp>
      <p:sp>
        <p:nvSpPr>
          <p:cNvPr id="5" name="Θέση υποσέλιδου 4">
            <a:extLst>
              <a:ext uri="{FF2B5EF4-FFF2-40B4-BE49-F238E27FC236}">
                <a16:creationId xmlns:a16="http://schemas.microsoft.com/office/drawing/2014/main" id="{A278F570-F33D-46AC-94B7-A4BFC2920C63}"/>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43F5002A-2914-43B6-89F6-E98A44DF6913}"/>
              </a:ext>
            </a:extLst>
          </p:cNvPr>
          <p:cNvSpPr>
            <a:spLocks noGrp="1"/>
          </p:cNvSpPr>
          <p:nvPr>
            <p:ph type="sldNum" sz="quarter" idx="12"/>
          </p:nvPr>
        </p:nvSpPr>
        <p:spPr/>
        <p:txBody>
          <a:bodyPr/>
          <a:lstStyle/>
          <a:p>
            <a:fld id="{E563F197-2D34-4A67-97A3-9328F5BDD96B}" type="slidenum">
              <a:rPr lang="en-US" smtClean="0"/>
              <a:t>‹#›</a:t>
            </a:fld>
            <a:endParaRPr lang="en-US"/>
          </a:p>
        </p:txBody>
      </p:sp>
    </p:spTree>
    <p:extLst>
      <p:ext uri="{BB962C8B-B14F-4D97-AF65-F5344CB8AC3E}">
        <p14:creationId xmlns:p14="http://schemas.microsoft.com/office/powerpoint/2010/main" val="34994666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AC62D09C-E84F-4C31-96A1-7273A790DC3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3115E161-E346-4E9E-8BA5-D3603748EA87}"/>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9677668F-520B-42E2-8457-EBB3219ECBD7}"/>
              </a:ext>
            </a:extLst>
          </p:cNvPr>
          <p:cNvSpPr>
            <a:spLocks noGrp="1"/>
          </p:cNvSpPr>
          <p:nvPr>
            <p:ph type="dt" sz="half" idx="10"/>
          </p:nvPr>
        </p:nvSpPr>
        <p:spPr/>
        <p:txBody>
          <a:bodyPr/>
          <a:lstStyle/>
          <a:p>
            <a:fld id="{3485E968-9672-4066-B74B-48B2873B3887}" type="datetimeFigureOut">
              <a:rPr lang="en-US" smtClean="0"/>
              <a:t>6/5/2019</a:t>
            </a:fld>
            <a:endParaRPr lang="en-US"/>
          </a:p>
        </p:txBody>
      </p:sp>
      <p:sp>
        <p:nvSpPr>
          <p:cNvPr id="5" name="Θέση υποσέλιδου 4">
            <a:extLst>
              <a:ext uri="{FF2B5EF4-FFF2-40B4-BE49-F238E27FC236}">
                <a16:creationId xmlns:a16="http://schemas.microsoft.com/office/drawing/2014/main" id="{C85F39C0-FB1A-4774-81B2-914F3505A691}"/>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DFA923D9-4AEA-47AF-8231-C67E881CFB97}"/>
              </a:ext>
            </a:extLst>
          </p:cNvPr>
          <p:cNvSpPr>
            <a:spLocks noGrp="1"/>
          </p:cNvSpPr>
          <p:nvPr>
            <p:ph type="sldNum" sz="quarter" idx="12"/>
          </p:nvPr>
        </p:nvSpPr>
        <p:spPr/>
        <p:txBody>
          <a:bodyPr/>
          <a:lstStyle/>
          <a:p>
            <a:fld id="{E563F197-2D34-4A67-97A3-9328F5BDD96B}" type="slidenum">
              <a:rPr lang="en-US" smtClean="0"/>
              <a:t>‹#›</a:t>
            </a:fld>
            <a:endParaRPr lang="en-US"/>
          </a:p>
        </p:txBody>
      </p:sp>
    </p:spTree>
    <p:extLst>
      <p:ext uri="{BB962C8B-B14F-4D97-AF65-F5344CB8AC3E}">
        <p14:creationId xmlns:p14="http://schemas.microsoft.com/office/powerpoint/2010/main" val="38175663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E72883-8FDD-42EF-AE61-62E771C6E67D}"/>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AD2D36F3-1BAA-4885-808F-075C54C3ED05}"/>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117343AD-3B78-4386-9DA2-F528E154E37A}"/>
              </a:ext>
            </a:extLst>
          </p:cNvPr>
          <p:cNvSpPr>
            <a:spLocks noGrp="1"/>
          </p:cNvSpPr>
          <p:nvPr>
            <p:ph type="dt" sz="half" idx="10"/>
          </p:nvPr>
        </p:nvSpPr>
        <p:spPr/>
        <p:txBody>
          <a:bodyPr/>
          <a:lstStyle/>
          <a:p>
            <a:fld id="{3485E968-9672-4066-B74B-48B2873B3887}" type="datetimeFigureOut">
              <a:rPr lang="en-US" smtClean="0"/>
              <a:t>6/5/2019</a:t>
            </a:fld>
            <a:endParaRPr lang="en-US"/>
          </a:p>
        </p:txBody>
      </p:sp>
      <p:sp>
        <p:nvSpPr>
          <p:cNvPr id="5" name="Θέση υποσέλιδου 4">
            <a:extLst>
              <a:ext uri="{FF2B5EF4-FFF2-40B4-BE49-F238E27FC236}">
                <a16:creationId xmlns:a16="http://schemas.microsoft.com/office/drawing/2014/main" id="{02A031C7-CFD3-4387-A5AF-DAA3AFD3C544}"/>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3C43B612-66C9-4D42-A71C-B6E711CCF935}"/>
              </a:ext>
            </a:extLst>
          </p:cNvPr>
          <p:cNvSpPr>
            <a:spLocks noGrp="1"/>
          </p:cNvSpPr>
          <p:nvPr>
            <p:ph type="sldNum" sz="quarter" idx="12"/>
          </p:nvPr>
        </p:nvSpPr>
        <p:spPr/>
        <p:txBody>
          <a:bodyPr/>
          <a:lstStyle/>
          <a:p>
            <a:fld id="{E563F197-2D34-4A67-97A3-9328F5BDD96B}" type="slidenum">
              <a:rPr lang="en-US" smtClean="0"/>
              <a:t>‹#›</a:t>
            </a:fld>
            <a:endParaRPr lang="en-US"/>
          </a:p>
        </p:txBody>
      </p:sp>
    </p:spTree>
    <p:extLst>
      <p:ext uri="{BB962C8B-B14F-4D97-AF65-F5344CB8AC3E}">
        <p14:creationId xmlns:p14="http://schemas.microsoft.com/office/powerpoint/2010/main" val="3525681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66828D5-1861-4C8E-96D7-AC575AC5B8D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B25CE452-C02E-4261-B597-E909D71A71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8D0E0FE1-169D-49B7-B1BD-314EDD5E2FC0}"/>
              </a:ext>
            </a:extLst>
          </p:cNvPr>
          <p:cNvSpPr>
            <a:spLocks noGrp="1"/>
          </p:cNvSpPr>
          <p:nvPr>
            <p:ph type="dt" sz="half" idx="10"/>
          </p:nvPr>
        </p:nvSpPr>
        <p:spPr/>
        <p:txBody>
          <a:bodyPr/>
          <a:lstStyle/>
          <a:p>
            <a:fld id="{3485E968-9672-4066-B74B-48B2873B3887}" type="datetimeFigureOut">
              <a:rPr lang="en-US" smtClean="0"/>
              <a:t>6/5/2019</a:t>
            </a:fld>
            <a:endParaRPr lang="en-US"/>
          </a:p>
        </p:txBody>
      </p:sp>
      <p:sp>
        <p:nvSpPr>
          <p:cNvPr id="5" name="Θέση υποσέλιδου 4">
            <a:extLst>
              <a:ext uri="{FF2B5EF4-FFF2-40B4-BE49-F238E27FC236}">
                <a16:creationId xmlns:a16="http://schemas.microsoft.com/office/drawing/2014/main" id="{DDD80F2D-062A-438F-816D-F48D8CDB38D3}"/>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DFC26C0D-F806-40B3-89AF-ED85E352D0F8}"/>
              </a:ext>
            </a:extLst>
          </p:cNvPr>
          <p:cNvSpPr>
            <a:spLocks noGrp="1"/>
          </p:cNvSpPr>
          <p:nvPr>
            <p:ph type="sldNum" sz="quarter" idx="12"/>
          </p:nvPr>
        </p:nvSpPr>
        <p:spPr/>
        <p:txBody>
          <a:bodyPr/>
          <a:lstStyle/>
          <a:p>
            <a:fld id="{E563F197-2D34-4A67-97A3-9328F5BDD96B}" type="slidenum">
              <a:rPr lang="en-US" smtClean="0"/>
              <a:t>‹#›</a:t>
            </a:fld>
            <a:endParaRPr lang="en-US"/>
          </a:p>
        </p:txBody>
      </p:sp>
    </p:spTree>
    <p:extLst>
      <p:ext uri="{BB962C8B-B14F-4D97-AF65-F5344CB8AC3E}">
        <p14:creationId xmlns:p14="http://schemas.microsoft.com/office/powerpoint/2010/main" val="11395030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BDB370E-5111-41C4-937A-D674AF600DF4}"/>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B903FDE9-2080-46CB-96B6-1D1B8CFD7A39}"/>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a:extLst>
              <a:ext uri="{FF2B5EF4-FFF2-40B4-BE49-F238E27FC236}">
                <a16:creationId xmlns:a16="http://schemas.microsoft.com/office/drawing/2014/main" id="{78EE79E0-CA33-4500-B669-D3A46DA898D4}"/>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a:extLst>
              <a:ext uri="{FF2B5EF4-FFF2-40B4-BE49-F238E27FC236}">
                <a16:creationId xmlns:a16="http://schemas.microsoft.com/office/drawing/2014/main" id="{E762DF57-1E32-4CB1-94BD-A549B076D45D}"/>
              </a:ext>
            </a:extLst>
          </p:cNvPr>
          <p:cNvSpPr>
            <a:spLocks noGrp="1"/>
          </p:cNvSpPr>
          <p:nvPr>
            <p:ph type="dt" sz="half" idx="10"/>
          </p:nvPr>
        </p:nvSpPr>
        <p:spPr/>
        <p:txBody>
          <a:bodyPr/>
          <a:lstStyle/>
          <a:p>
            <a:fld id="{3485E968-9672-4066-B74B-48B2873B3887}" type="datetimeFigureOut">
              <a:rPr lang="en-US" smtClean="0"/>
              <a:t>6/5/2019</a:t>
            </a:fld>
            <a:endParaRPr lang="en-US"/>
          </a:p>
        </p:txBody>
      </p:sp>
      <p:sp>
        <p:nvSpPr>
          <p:cNvPr id="6" name="Θέση υποσέλιδου 5">
            <a:extLst>
              <a:ext uri="{FF2B5EF4-FFF2-40B4-BE49-F238E27FC236}">
                <a16:creationId xmlns:a16="http://schemas.microsoft.com/office/drawing/2014/main" id="{A1AA7663-FF9B-4C0B-B9B0-437ACC5E0452}"/>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94546E2D-D135-4353-89EC-5FE0F4730DAB}"/>
              </a:ext>
            </a:extLst>
          </p:cNvPr>
          <p:cNvSpPr>
            <a:spLocks noGrp="1"/>
          </p:cNvSpPr>
          <p:nvPr>
            <p:ph type="sldNum" sz="quarter" idx="12"/>
          </p:nvPr>
        </p:nvSpPr>
        <p:spPr/>
        <p:txBody>
          <a:bodyPr/>
          <a:lstStyle/>
          <a:p>
            <a:fld id="{E563F197-2D34-4A67-97A3-9328F5BDD96B}" type="slidenum">
              <a:rPr lang="en-US" smtClean="0"/>
              <a:t>‹#›</a:t>
            </a:fld>
            <a:endParaRPr lang="en-US"/>
          </a:p>
        </p:txBody>
      </p:sp>
    </p:spTree>
    <p:extLst>
      <p:ext uri="{BB962C8B-B14F-4D97-AF65-F5344CB8AC3E}">
        <p14:creationId xmlns:p14="http://schemas.microsoft.com/office/powerpoint/2010/main" val="40601053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986A3AD-C188-4601-B840-44B46DF93982}"/>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64A0BDB7-34B6-4746-9DDF-95D97E147D9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66D91B49-3F91-4191-99D2-66CB1F7E1C92}"/>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a:extLst>
              <a:ext uri="{FF2B5EF4-FFF2-40B4-BE49-F238E27FC236}">
                <a16:creationId xmlns:a16="http://schemas.microsoft.com/office/drawing/2014/main" id="{ADF5DE92-F2D8-4BD7-88B1-FF75228BDD4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AD5587F6-2097-40C4-A614-9DA1288CA836}"/>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a:extLst>
              <a:ext uri="{FF2B5EF4-FFF2-40B4-BE49-F238E27FC236}">
                <a16:creationId xmlns:a16="http://schemas.microsoft.com/office/drawing/2014/main" id="{07EB1F7C-B756-468E-862B-CE5BDE940C49}"/>
              </a:ext>
            </a:extLst>
          </p:cNvPr>
          <p:cNvSpPr>
            <a:spLocks noGrp="1"/>
          </p:cNvSpPr>
          <p:nvPr>
            <p:ph type="dt" sz="half" idx="10"/>
          </p:nvPr>
        </p:nvSpPr>
        <p:spPr/>
        <p:txBody>
          <a:bodyPr/>
          <a:lstStyle/>
          <a:p>
            <a:fld id="{3485E968-9672-4066-B74B-48B2873B3887}" type="datetimeFigureOut">
              <a:rPr lang="en-US" smtClean="0"/>
              <a:t>6/5/2019</a:t>
            </a:fld>
            <a:endParaRPr lang="en-US"/>
          </a:p>
        </p:txBody>
      </p:sp>
      <p:sp>
        <p:nvSpPr>
          <p:cNvPr id="8" name="Θέση υποσέλιδου 7">
            <a:extLst>
              <a:ext uri="{FF2B5EF4-FFF2-40B4-BE49-F238E27FC236}">
                <a16:creationId xmlns:a16="http://schemas.microsoft.com/office/drawing/2014/main" id="{7F4E8A70-338A-44AB-B992-64DCDFF24FCC}"/>
              </a:ext>
            </a:extLst>
          </p:cNvPr>
          <p:cNvSpPr>
            <a:spLocks noGrp="1"/>
          </p:cNvSpPr>
          <p:nvPr>
            <p:ph type="ftr" sz="quarter" idx="11"/>
          </p:nvPr>
        </p:nvSpPr>
        <p:spPr/>
        <p:txBody>
          <a:bodyPr/>
          <a:lstStyle/>
          <a:p>
            <a:endParaRPr lang="en-US"/>
          </a:p>
        </p:txBody>
      </p:sp>
      <p:sp>
        <p:nvSpPr>
          <p:cNvPr id="9" name="Θέση αριθμού διαφάνειας 8">
            <a:extLst>
              <a:ext uri="{FF2B5EF4-FFF2-40B4-BE49-F238E27FC236}">
                <a16:creationId xmlns:a16="http://schemas.microsoft.com/office/drawing/2014/main" id="{A0F5B055-95EA-4D7A-B115-6562AEB35526}"/>
              </a:ext>
            </a:extLst>
          </p:cNvPr>
          <p:cNvSpPr>
            <a:spLocks noGrp="1"/>
          </p:cNvSpPr>
          <p:nvPr>
            <p:ph type="sldNum" sz="quarter" idx="12"/>
          </p:nvPr>
        </p:nvSpPr>
        <p:spPr/>
        <p:txBody>
          <a:bodyPr/>
          <a:lstStyle/>
          <a:p>
            <a:fld id="{E563F197-2D34-4A67-97A3-9328F5BDD96B}" type="slidenum">
              <a:rPr lang="en-US" smtClean="0"/>
              <a:t>‹#›</a:t>
            </a:fld>
            <a:endParaRPr lang="en-US"/>
          </a:p>
        </p:txBody>
      </p:sp>
    </p:spTree>
    <p:extLst>
      <p:ext uri="{BB962C8B-B14F-4D97-AF65-F5344CB8AC3E}">
        <p14:creationId xmlns:p14="http://schemas.microsoft.com/office/powerpoint/2010/main" val="7749378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9BA570-CAC7-4C46-B3BA-DDC3968BD7C3}"/>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ημερομηνίας 2">
            <a:extLst>
              <a:ext uri="{FF2B5EF4-FFF2-40B4-BE49-F238E27FC236}">
                <a16:creationId xmlns:a16="http://schemas.microsoft.com/office/drawing/2014/main" id="{CA5DD878-415D-4CA8-9B85-C683A993AB91}"/>
              </a:ext>
            </a:extLst>
          </p:cNvPr>
          <p:cNvSpPr>
            <a:spLocks noGrp="1"/>
          </p:cNvSpPr>
          <p:nvPr>
            <p:ph type="dt" sz="half" idx="10"/>
          </p:nvPr>
        </p:nvSpPr>
        <p:spPr/>
        <p:txBody>
          <a:bodyPr/>
          <a:lstStyle/>
          <a:p>
            <a:fld id="{3485E968-9672-4066-B74B-48B2873B3887}" type="datetimeFigureOut">
              <a:rPr lang="en-US" smtClean="0"/>
              <a:t>6/5/2019</a:t>
            </a:fld>
            <a:endParaRPr lang="en-US"/>
          </a:p>
        </p:txBody>
      </p:sp>
      <p:sp>
        <p:nvSpPr>
          <p:cNvPr id="4" name="Θέση υποσέλιδου 3">
            <a:extLst>
              <a:ext uri="{FF2B5EF4-FFF2-40B4-BE49-F238E27FC236}">
                <a16:creationId xmlns:a16="http://schemas.microsoft.com/office/drawing/2014/main" id="{617AB39D-0493-4E22-B32A-0A525FDB5CF2}"/>
              </a:ext>
            </a:extLst>
          </p:cNvPr>
          <p:cNvSpPr>
            <a:spLocks noGrp="1"/>
          </p:cNvSpPr>
          <p:nvPr>
            <p:ph type="ftr" sz="quarter" idx="11"/>
          </p:nvPr>
        </p:nvSpPr>
        <p:spPr/>
        <p:txBody>
          <a:bodyPr/>
          <a:lstStyle/>
          <a:p>
            <a:endParaRPr lang="en-US"/>
          </a:p>
        </p:txBody>
      </p:sp>
      <p:sp>
        <p:nvSpPr>
          <p:cNvPr id="5" name="Θέση αριθμού διαφάνειας 4">
            <a:extLst>
              <a:ext uri="{FF2B5EF4-FFF2-40B4-BE49-F238E27FC236}">
                <a16:creationId xmlns:a16="http://schemas.microsoft.com/office/drawing/2014/main" id="{96CB95F8-113B-4FDF-A94B-6696F7A6D179}"/>
              </a:ext>
            </a:extLst>
          </p:cNvPr>
          <p:cNvSpPr>
            <a:spLocks noGrp="1"/>
          </p:cNvSpPr>
          <p:nvPr>
            <p:ph type="sldNum" sz="quarter" idx="12"/>
          </p:nvPr>
        </p:nvSpPr>
        <p:spPr/>
        <p:txBody>
          <a:bodyPr/>
          <a:lstStyle/>
          <a:p>
            <a:fld id="{E563F197-2D34-4A67-97A3-9328F5BDD96B}" type="slidenum">
              <a:rPr lang="en-US" smtClean="0"/>
              <a:t>‹#›</a:t>
            </a:fld>
            <a:endParaRPr lang="en-US"/>
          </a:p>
        </p:txBody>
      </p:sp>
    </p:spTree>
    <p:extLst>
      <p:ext uri="{BB962C8B-B14F-4D97-AF65-F5344CB8AC3E}">
        <p14:creationId xmlns:p14="http://schemas.microsoft.com/office/powerpoint/2010/main" val="27095006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E92A942-56CE-41B2-84B1-48A97173DBFA}"/>
              </a:ext>
            </a:extLst>
          </p:cNvPr>
          <p:cNvSpPr>
            <a:spLocks noGrp="1"/>
          </p:cNvSpPr>
          <p:nvPr>
            <p:ph type="dt" sz="half" idx="10"/>
          </p:nvPr>
        </p:nvSpPr>
        <p:spPr/>
        <p:txBody>
          <a:bodyPr/>
          <a:lstStyle/>
          <a:p>
            <a:fld id="{3485E968-9672-4066-B74B-48B2873B3887}" type="datetimeFigureOut">
              <a:rPr lang="en-US" smtClean="0"/>
              <a:t>6/5/2019</a:t>
            </a:fld>
            <a:endParaRPr lang="en-US"/>
          </a:p>
        </p:txBody>
      </p:sp>
      <p:sp>
        <p:nvSpPr>
          <p:cNvPr id="3" name="Θέση υποσέλιδου 2">
            <a:extLst>
              <a:ext uri="{FF2B5EF4-FFF2-40B4-BE49-F238E27FC236}">
                <a16:creationId xmlns:a16="http://schemas.microsoft.com/office/drawing/2014/main" id="{2EAAC17D-D3FD-4D0A-9827-ABCCE062B12E}"/>
              </a:ext>
            </a:extLst>
          </p:cNvPr>
          <p:cNvSpPr>
            <a:spLocks noGrp="1"/>
          </p:cNvSpPr>
          <p:nvPr>
            <p:ph type="ftr" sz="quarter" idx="11"/>
          </p:nvPr>
        </p:nvSpPr>
        <p:spPr/>
        <p:txBody>
          <a:bodyPr/>
          <a:lstStyle/>
          <a:p>
            <a:endParaRPr lang="en-US"/>
          </a:p>
        </p:txBody>
      </p:sp>
      <p:sp>
        <p:nvSpPr>
          <p:cNvPr id="4" name="Θέση αριθμού διαφάνειας 3">
            <a:extLst>
              <a:ext uri="{FF2B5EF4-FFF2-40B4-BE49-F238E27FC236}">
                <a16:creationId xmlns:a16="http://schemas.microsoft.com/office/drawing/2014/main" id="{40B86BA4-4D9A-4448-9244-444ACEEEDEC4}"/>
              </a:ext>
            </a:extLst>
          </p:cNvPr>
          <p:cNvSpPr>
            <a:spLocks noGrp="1"/>
          </p:cNvSpPr>
          <p:nvPr>
            <p:ph type="sldNum" sz="quarter" idx="12"/>
          </p:nvPr>
        </p:nvSpPr>
        <p:spPr/>
        <p:txBody>
          <a:bodyPr/>
          <a:lstStyle/>
          <a:p>
            <a:fld id="{E563F197-2D34-4A67-97A3-9328F5BDD96B}" type="slidenum">
              <a:rPr lang="en-US" smtClean="0"/>
              <a:t>‹#›</a:t>
            </a:fld>
            <a:endParaRPr lang="en-US"/>
          </a:p>
        </p:txBody>
      </p:sp>
    </p:spTree>
    <p:extLst>
      <p:ext uri="{BB962C8B-B14F-4D97-AF65-F5344CB8AC3E}">
        <p14:creationId xmlns:p14="http://schemas.microsoft.com/office/powerpoint/2010/main" val="12147569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D961C5-9B7A-43C2-A8CB-DC28544D4911}"/>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C4585D3B-B4AD-4183-84F6-F8D09BEF06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a:extLst>
              <a:ext uri="{FF2B5EF4-FFF2-40B4-BE49-F238E27FC236}">
                <a16:creationId xmlns:a16="http://schemas.microsoft.com/office/drawing/2014/main" id="{06766420-49DE-4C04-9253-7E6033ABD0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6459301F-1EEE-48D4-9F4D-5BEEA001394B}"/>
              </a:ext>
            </a:extLst>
          </p:cNvPr>
          <p:cNvSpPr>
            <a:spLocks noGrp="1"/>
          </p:cNvSpPr>
          <p:nvPr>
            <p:ph type="dt" sz="half" idx="10"/>
          </p:nvPr>
        </p:nvSpPr>
        <p:spPr/>
        <p:txBody>
          <a:bodyPr/>
          <a:lstStyle/>
          <a:p>
            <a:fld id="{3485E968-9672-4066-B74B-48B2873B3887}" type="datetimeFigureOut">
              <a:rPr lang="en-US" smtClean="0"/>
              <a:t>6/5/2019</a:t>
            </a:fld>
            <a:endParaRPr lang="en-US"/>
          </a:p>
        </p:txBody>
      </p:sp>
      <p:sp>
        <p:nvSpPr>
          <p:cNvPr id="6" name="Θέση υποσέλιδου 5">
            <a:extLst>
              <a:ext uri="{FF2B5EF4-FFF2-40B4-BE49-F238E27FC236}">
                <a16:creationId xmlns:a16="http://schemas.microsoft.com/office/drawing/2014/main" id="{B581E0C8-F900-4F2B-BCD8-A01018AF6061}"/>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DAAC768F-9A9C-498E-A656-E5F5B5025F6C}"/>
              </a:ext>
            </a:extLst>
          </p:cNvPr>
          <p:cNvSpPr>
            <a:spLocks noGrp="1"/>
          </p:cNvSpPr>
          <p:nvPr>
            <p:ph type="sldNum" sz="quarter" idx="12"/>
          </p:nvPr>
        </p:nvSpPr>
        <p:spPr/>
        <p:txBody>
          <a:bodyPr/>
          <a:lstStyle/>
          <a:p>
            <a:fld id="{E563F197-2D34-4A67-97A3-9328F5BDD96B}" type="slidenum">
              <a:rPr lang="en-US" smtClean="0"/>
              <a:t>‹#›</a:t>
            </a:fld>
            <a:endParaRPr lang="en-US"/>
          </a:p>
        </p:txBody>
      </p:sp>
    </p:spTree>
    <p:extLst>
      <p:ext uri="{BB962C8B-B14F-4D97-AF65-F5344CB8AC3E}">
        <p14:creationId xmlns:p14="http://schemas.microsoft.com/office/powerpoint/2010/main" val="2011007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E668896-57A2-41E0-A978-03ECC3BC8C7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a:extLst>
              <a:ext uri="{FF2B5EF4-FFF2-40B4-BE49-F238E27FC236}">
                <a16:creationId xmlns:a16="http://schemas.microsoft.com/office/drawing/2014/main" id="{A2DC7B43-0BB3-42BB-9C52-7BF22EA8F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a:extLst>
              <a:ext uri="{FF2B5EF4-FFF2-40B4-BE49-F238E27FC236}">
                <a16:creationId xmlns:a16="http://schemas.microsoft.com/office/drawing/2014/main" id="{C0A3EF1B-D928-4AB1-AE2C-CA492BA8F57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7632DC62-489D-4F3B-8077-D63E0043FD11}"/>
              </a:ext>
            </a:extLst>
          </p:cNvPr>
          <p:cNvSpPr>
            <a:spLocks noGrp="1"/>
          </p:cNvSpPr>
          <p:nvPr>
            <p:ph type="dt" sz="half" idx="10"/>
          </p:nvPr>
        </p:nvSpPr>
        <p:spPr/>
        <p:txBody>
          <a:bodyPr/>
          <a:lstStyle/>
          <a:p>
            <a:fld id="{3485E968-9672-4066-B74B-48B2873B3887}" type="datetimeFigureOut">
              <a:rPr lang="en-US" smtClean="0"/>
              <a:t>6/5/2019</a:t>
            </a:fld>
            <a:endParaRPr lang="en-US"/>
          </a:p>
        </p:txBody>
      </p:sp>
      <p:sp>
        <p:nvSpPr>
          <p:cNvPr id="6" name="Θέση υποσέλιδου 5">
            <a:extLst>
              <a:ext uri="{FF2B5EF4-FFF2-40B4-BE49-F238E27FC236}">
                <a16:creationId xmlns:a16="http://schemas.microsoft.com/office/drawing/2014/main" id="{1F00E77F-603B-4085-A52E-5E26EAD4C821}"/>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FE5153B3-F74B-4171-AB92-17BB0DB27B59}"/>
              </a:ext>
            </a:extLst>
          </p:cNvPr>
          <p:cNvSpPr>
            <a:spLocks noGrp="1"/>
          </p:cNvSpPr>
          <p:nvPr>
            <p:ph type="sldNum" sz="quarter" idx="12"/>
          </p:nvPr>
        </p:nvSpPr>
        <p:spPr/>
        <p:txBody>
          <a:bodyPr/>
          <a:lstStyle/>
          <a:p>
            <a:fld id="{E563F197-2D34-4A67-97A3-9328F5BDD96B}" type="slidenum">
              <a:rPr lang="en-US" smtClean="0"/>
              <a:t>‹#›</a:t>
            </a:fld>
            <a:endParaRPr lang="en-US"/>
          </a:p>
        </p:txBody>
      </p:sp>
    </p:spTree>
    <p:extLst>
      <p:ext uri="{BB962C8B-B14F-4D97-AF65-F5344CB8AC3E}">
        <p14:creationId xmlns:p14="http://schemas.microsoft.com/office/powerpoint/2010/main" val="32173974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27794472-E54C-49A2-B1E9-E413CC545E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4BFA23FF-7F96-4860-84A5-EDC8A062D7B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FF02352C-9CDB-4804-BEC0-081D2754BA3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85E968-9672-4066-B74B-48B2873B3887}" type="datetimeFigureOut">
              <a:rPr lang="en-US" smtClean="0"/>
              <a:t>6/5/2019</a:t>
            </a:fld>
            <a:endParaRPr lang="en-US"/>
          </a:p>
        </p:txBody>
      </p:sp>
      <p:sp>
        <p:nvSpPr>
          <p:cNvPr id="5" name="Θέση υποσέλιδου 4">
            <a:extLst>
              <a:ext uri="{FF2B5EF4-FFF2-40B4-BE49-F238E27FC236}">
                <a16:creationId xmlns:a16="http://schemas.microsoft.com/office/drawing/2014/main" id="{67289B77-A248-4888-9993-EE4B0085A4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a:extLst>
              <a:ext uri="{FF2B5EF4-FFF2-40B4-BE49-F238E27FC236}">
                <a16:creationId xmlns:a16="http://schemas.microsoft.com/office/drawing/2014/main" id="{B51314D3-3BD7-48E8-BA76-057E677ABC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63F197-2D34-4A67-97A3-9328F5BDD96B}" type="slidenum">
              <a:rPr lang="en-US" smtClean="0"/>
              <a:t>‹#›</a:t>
            </a:fld>
            <a:endParaRPr lang="en-US"/>
          </a:p>
        </p:txBody>
      </p:sp>
    </p:spTree>
    <p:extLst>
      <p:ext uri="{BB962C8B-B14F-4D97-AF65-F5344CB8AC3E}">
        <p14:creationId xmlns:p14="http://schemas.microsoft.com/office/powerpoint/2010/main" val="32852610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reekhydrocarbons.gr/"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SSo_EIwHSd4"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C203C-2636-484B-BC49-8F098CE58BD1}"/>
              </a:ext>
            </a:extLst>
          </p:cNvPr>
          <p:cNvSpPr>
            <a:spLocks noGrp="1"/>
          </p:cNvSpPr>
          <p:nvPr>
            <p:ph type="ctrTitle"/>
          </p:nvPr>
        </p:nvSpPr>
        <p:spPr>
          <a:xfrm>
            <a:off x="1524000" y="1"/>
            <a:ext cx="9144000" cy="3600450"/>
          </a:xfrm>
        </p:spPr>
        <p:txBody>
          <a:bodyPr>
            <a:normAutofit/>
          </a:bodyPr>
          <a:lstStyle/>
          <a:p>
            <a:r>
              <a:rPr lang="en-US">
                <a:latin typeface="Agency FB" panose="020B0503020202020204" pitchFamily="34" charset="0"/>
              </a:rPr>
              <a:t>energy and blockchain</a:t>
            </a:r>
            <a:br>
              <a:rPr lang="en-US">
                <a:latin typeface="Agency FB" panose="020B0503020202020204" pitchFamily="34" charset="0"/>
              </a:rPr>
            </a:br>
            <a:br>
              <a:rPr lang="en-US">
                <a:latin typeface="Agency FB" panose="020B0503020202020204" pitchFamily="34" charset="0"/>
              </a:rPr>
            </a:br>
            <a:br>
              <a:rPr lang="en-US">
                <a:latin typeface="Agency FB" panose="020B0503020202020204" pitchFamily="34" charset="0"/>
              </a:rPr>
            </a:br>
            <a:r>
              <a:rPr lang="en-US" sz="5400">
                <a:latin typeface="Agency FB" panose="020B0503020202020204" pitchFamily="34" charset="0"/>
              </a:rPr>
              <a:t>@Haee_8.May.2019</a:t>
            </a:r>
            <a:endParaRPr lang="en-US" sz="5400" dirty="0">
              <a:latin typeface="Bauhaus 93" panose="04030905020B02020C02" pitchFamily="82" charset="0"/>
            </a:endParaRPr>
          </a:p>
        </p:txBody>
      </p:sp>
      <p:sp>
        <p:nvSpPr>
          <p:cNvPr id="3" name="Υπότιτλος 2">
            <a:extLst>
              <a:ext uri="{FF2B5EF4-FFF2-40B4-BE49-F238E27FC236}">
                <a16:creationId xmlns:a16="http://schemas.microsoft.com/office/drawing/2014/main" id="{6843C64A-8242-4F0F-9874-E2EF8B53BDCC}"/>
              </a:ext>
            </a:extLst>
          </p:cNvPr>
          <p:cNvSpPr>
            <a:spLocks noGrp="1"/>
          </p:cNvSpPr>
          <p:nvPr>
            <p:ph type="subTitle" idx="1"/>
          </p:nvPr>
        </p:nvSpPr>
        <p:spPr>
          <a:xfrm>
            <a:off x="1524000" y="4687888"/>
            <a:ext cx="9144000" cy="1884362"/>
          </a:xfrm>
        </p:spPr>
        <p:txBody>
          <a:bodyPr>
            <a:normAutofit fontScale="55000" lnSpcReduction="20000"/>
          </a:bodyPr>
          <a:lstStyle/>
          <a:p>
            <a:r>
              <a:rPr lang="en-US" sz="5400">
                <a:latin typeface="Agency FB" panose="020B0503020202020204" pitchFamily="34" charset="0"/>
                <a:ea typeface="+mj-ea"/>
                <a:cs typeface="+mj-cs"/>
              </a:rPr>
              <a:t>Dr. Dimitrios Arvanitis</a:t>
            </a:r>
          </a:p>
          <a:p>
            <a:r>
              <a:rPr lang="en-US" sz="5400">
                <a:latin typeface="Agency FB" panose="020B0503020202020204" pitchFamily="34" charset="0"/>
                <a:ea typeface="+mj-ea"/>
                <a:cs typeface="+mj-cs"/>
              </a:rPr>
              <a:t>Hellenic Hydrocarbon Resources Management SA</a:t>
            </a:r>
            <a:endParaRPr lang="en-US" sz="5500">
              <a:latin typeface="Agency FB" panose="020B0503020202020204" pitchFamily="34" charset="0"/>
              <a:ea typeface="+mj-ea"/>
              <a:cs typeface="+mj-cs"/>
            </a:endParaRPr>
          </a:p>
          <a:p>
            <a:r>
              <a:rPr lang="en-US" sz="5400">
                <a:latin typeface="Agency FB" panose="020B0503020202020204" pitchFamily="34" charset="0"/>
                <a:ea typeface="+mj-ea"/>
                <a:cs typeface="+mj-cs"/>
                <a:hlinkClick r:id="rId3"/>
              </a:rPr>
              <a:t>www.greekhydrocarbons.gr</a:t>
            </a:r>
            <a:r>
              <a:rPr lang="en-US" sz="5400">
                <a:latin typeface="Agency FB" panose="020B0503020202020204" pitchFamily="34" charset="0"/>
                <a:ea typeface="+mj-ea"/>
                <a:cs typeface="+mj-cs"/>
              </a:rPr>
              <a:t> </a:t>
            </a:r>
          </a:p>
          <a:p>
            <a:r>
              <a:rPr lang="en-US" sz="5400">
                <a:latin typeface="Agency FB" panose="020B0503020202020204" pitchFamily="34" charset="0"/>
                <a:ea typeface="+mj-ea"/>
                <a:cs typeface="+mj-cs"/>
              </a:rPr>
              <a:t>d.arvanitis@greekhydrocarbons.gr</a:t>
            </a:r>
          </a:p>
          <a:p>
            <a:endParaRPr lang="en-US" sz="5400" dirty="0">
              <a:latin typeface="Agency FB" panose="020B0503020202020204" pitchFamily="34" charset="0"/>
              <a:ea typeface="+mj-ea"/>
              <a:cs typeface="+mj-cs"/>
            </a:endParaRPr>
          </a:p>
        </p:txBody>
      </p:sp>
    </p:spTree>
    <p:extLst>
      <p:ext uri="{BB962C8B-B14F-4D97-AF65-F5344CB8AC3E}">
        <p14:creationId xmlns:p14="http://schemas.microsoft.com/office/powerpoint/2010/main" val="258441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B54481-1CF1-4C85-B268-C9E43779CED1}"/>
              </a:ext>
            </a:extLst>
          </p:cNvPr>
          <p:cNvSpPr>
            <a:spLocks noGrp="1"/>
          </p:cNvSpPr>
          <p:nvPr>
            <p:ph type="title"/>
          </p:nvPr>
        </p:nvSpPr>
        <p:spPr/>
        <p:txBody>
          <a:bodyPr/>
          <a:lstStyle/>
          <a:p>
            <a:pPr algn="ctr"/>
            <a:r>
              <a:rPr lang="en-US" dirty="0"/>
              <a:t>blockchain and </a:t>
            </a:r>
            <a:r>
              <a:rPr lang="en-US" dirty="0">
                <a:solidFill>
                  <a:srgbClr val="CC9900"/>
                </a:solidFill>
              </a:rPr>
              <a:t>Bitcoin</a:t>
            </a:r>
            <a:endParaRPr lang="en-GB" dirty="0"/>
          </a:p>
        </p:txBody>
      </p:sp>
      <p:sp>
        <p:nvSpPr>
          <p:cNvPr id="3" name="Θέση περιεχομένου 2">
            <a:extLst>
              <a:ext uri="{FF2B5EF4-FFF2-40B4-BE49-F238E27FC236}">
                <a16:creationId xmlns:a16="http://schemas.microsoft.com/office/drawing/2014/main" id="{899CDE07-A7D0-499D-A4F8-B3296EA37193}"/>
              </a:ext>
            </a:extLst>
          </p:cNvPr>
          <p:cNvSpPr>
            <a:spLocks noGrp="1"/>
          </p:cNvSpPr>
          <p:nvPr>
            <p:ph idx="1"/>
          </p:nvPr>
        </p:nvSpPr>
        <p:spPr>
          <a:xfrm>
            <a:off x="838200" y="1825624"/>
            <a:ext cx="10515600" cy="5032375"/>
          </a:xfrm>
        </p:spPr>
        <p:txBody>
          <a:bodyPr>
            <a:normAutofit/>
          </a:bodyPr>
          <a:lstStyle/>
          <a:p>
            <a:endParaRPr lang="en-US" dirty="0"/>
          </a:p>
          <a:p>
            <a:r>
              <a:rPr lang="en-US" sz="5400" dirty="0"/>
              <a:t>Bitcoin is a blockchain (the 1st ever created) - but not every blockchain is Bitcoin</a:t>
            </a:r>
          </a:p>
          <a:p>
            <a:endParaRPr lang="en-US" dirty="0"/>
          </a:p>
          <a:p>
            <a:endParaRPr lang="en-US" dirty="0"/>
          </a:p>
          <a:p>
            <a:endParaRPr lang="en-US" dirty="0"/>
          </a:p>
          <a:p>
            <a:r>
              <a:rPr lang="en-US" sz="3600" dirty="0"/>
              <a:t>The meaning now is that of a separate technology, i.e. Blockchain Technology</a:t>
            </a:r>
          </a:p>
          <a:p>
            <a:endParaRPr lang="en-GB" dirty="0"/>
          </a:p>
        </p:txBody>
      </p:sp>
    </p:spTree>
    <p:extLst>
      <p:ext uri="{BB962C8B-B14F-4D97-AF65-F5344CB8AC3E}">
        <p14:creationId xmlns:p14="http://schemas.microsoft.com/office/powerpoint/2010/main" val="2247374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CB65DB1-A2D9-405B-9AC0-785BD8785900}"/>
              </a:ext>
            </a:extLst>
          </p:cNvPr>
          <p:cNvSpPr>
            <a:spLocks noGrp="1"/>
          </p:cNvSpPr>
          <p:nvPr>
            <p:ph type="title"/>
          </p:nvPr>
        </p:nvSpPr>
        <p:spPr/>
        <p:txBody>
          <a:bodyPr/>
          <a:lstStyle/>
          <a:p>
            <a:endParaRPr lang="en-US"/>
          </a:p>
        </p:txBody>
      </p:sp>
      <p:pic>
        <p:nvPicPr>
          <p:cNvPr id="5" name="Θέση περιεχομένου 4">
            <a:extLst>
              <a:ext uri="{FF2B5EF4-FFF2-40B4-BE49-F238E27FC236}">
                <a16:creationId xmlns:a16="http://schemas.microsoft.com/office/drawing/2014/main" id="{C737779A-F179-453C-96B8-26750511051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436228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DD6AFFA-C4EE-4008-B88A-6F8C900AA8C9}"/>
              </a:ext>
            </a:extLst>
          </p:cNvPr>
          <p:cNvSpPr>
            <a:spLocks noGrp="1"/>
          </p:cNvSpPr>
          <p:nvPr>
            <p:ph type="title"/>
          </p:nvPr>
        </p:nvSpPr>
        <p:spPr/>
        <p:txBody>
          <a:bodyPr/>
          <a:lstStyle/>
          <a:p>
            <a:pPr algn="ctr"/>
            <a:r>
              <a:rPr lang="en-US" dirty="0"/>
              <a:t>DISCLAIMER</a:t>
            </a:r>
          </a:p>
        </p:txBody>
      </p:sp>
      <p:sp>
        <p:nvSpPr>
          <p:cNvPr id="3" name="Θέση περιεχομένου 2">
            <a:extLst>
              <a:ext uri="{FF2B5EF4-FFF2-40B4-BE49-F238E27FC236}">
                <a16:creationId xmlns:a16="http://schemas.microsoft.com/office/drawing/2014/main" id="{64F04891-83A6-47FB-9602-89C0D221168C}"/>
              </a:ext>
            </a:extLst>
          </p:cNvPr>
          <p:cNvSpPr>
            <a:spLocks noGrp="1"/>
          </p:cNvSpPr>
          <p:nvPr>
            <p:ph idx="1"/>
          </p:nvPr>
        </p:nvSpPr>
        <p:spPr>
          <a:xfrm>
            <a:off x="838200" y="1825624"/>
            <a:ext cx="10515600" cy="5032375"/>
          </a:xfrm>
        </p:spPr>
        <p:txBody>
          <a:bodyPr>
            <a:normAutofit fontScale="92500" lnSpcReduction="10000"/>
          </a:bodyPr>
          <a:lstStyle/>
          <a:p>
            <a:pPr algn="ctr"/>
            <a:endParaRPr lang="en-US" dirty="0">
              <a:solidFill>
                <a:srgbClr val="C00000"/>
              </a:solidFill>
            </a:endParaRPr>
          </a:p>
          <a:p>
            <a:pPr algn="ctr"/>
            <a:r>
              <a:rPr lang="en-US" dirty="0">
                <a:solidFill>
                  <a:srgbClr val="C00000"/>
                </a:solidFill>
              </a:rPr>
              <a:t>THE NEXT SLIDES ARE NOT ‘PRODUCT PLACEMENT’</a:t>
            </a:r>
          </a:p>
          <a:p>
            <a:pPr marL="0" indent="0" algn="ctr">
              <a:buNone/>
            </a:pPr>
            <a:endParaRPr lang="en-US" dirty="0">
              <a:solidFill>
                <a:srgbClr val="C00000"/>
              </a:solidFill>
            </a:endParaRPr>
          </a:p>
          <a:p>
            <a:pPr algn="ctr"/>
            <a:endParaRPr lang="en-US" dirty="0">
              <a:solidFill>
                <a:srgbClr val="C00000"/>
              </a:solidFill>
            </a:endParaRPr>
          </a:p>
          <a:p>
            <a:r>
              <a:rPr lang="en-US" dirty="0">
                <a:solidFill>
                  <a:srgbClr val="C00000"/>
                </a:solidFill>
              </a:rPr>
              <a:t>DO NOT FOLLOW ANY ADVICE/STATEMENTS BY THE SPEAKER - IT IS PROBABLY WRONG 			</a:t>
            </a:r>
          </a:p>
          <a:p>
            <a:endParaRPr lang="en-US" dirty="0">
              <a:solidFill>
                <a:srgbClr val="C00000"/>
              </a:solidFill>
            </a:endParaRPr>
          </a:p>
          <a:p>
            <a:pPr marL="0" indent="0" algn="ctr">
              <a:buNone/>
            </a:pPr>
            <a:r>
              <a:rPr lang="en-US" sz="3900" i="1" dirty="0"/>
              <a:t>Believe Those Who Are Seeking the Truth; Doubt Those Who Find It*</a:t>
            </a:r>
          </a:p>
          <a:p>
            <a:pPr marL="0" indent="0" algn="ctr">
              <a:buNone/>
            </a:pPr>
            <a:endParaRPr lang="en-US" i="1" dirty="0"/>
          </a:p>
          <a:p>
            <a:pPr marL="0" indent="0">
              <a:buNone/>
            </a:pPr>
            <a:endParaRPr lang="en-US" dirty="0"/>
          </a:p>
          <a:p>
            <a:pPr marL="457200" lvl="1" indent="0">
              <a:buNone/>
            </a:pPr>
            <a:r>
              <a:rPr lang="en-US" dirty="0"/>
              <a:t>*Václav Havel? André Gide? François Truffaut? Marcel Proust? John Dingell Sr.? Luis Buñuel? Amanda Palmer? Voltaire? Anonymous? </a:t>
            </a:r>
            <a:r>
              <a:rPr lang="en-US" dirty="0">
                <a:latin typeface="Calibri" panose="020F0502020204030204" pitchFamily="34" charset="0"/>
                <a:cs typeface="Calibri" panose="020F0502020204030204" pitchFamily="34" charset="0"/>
              </a:rPr>
              <a:t>→ </a:t>
            </a:r>
            <a:r>
              <a:rPr lang="en-US" b="1" dirty="0"/>
              <a:t>quoteinvestigator.com</a:t>
            </a:r>
          </a:p>
        </p:txBody>
      </p:sp>
    </p:spTree>
    <p:extLst>
      <p:ext uri="{BB962C8B-B14F-4D97-AF65-F5344CB8AC3E}">
        <p14:creationId xmlns:p14="http://schemas.microsoft.com/office/powerpoint/2010/main" val="1015502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1B2544-AEC6-4FDB-8D7C-4CC2A946EED3}"/>
              </a:ext>
            </a:extLst>
          </p:cNvPr>
          <p:cNvSpPr>
            <a:spLocks noGrp="1"/>
          </p:cNvSpPr>
          <p:nvPr>
            <p:ph type="title"/>
          </p:nvPr>
        </p:nvSpPr>
        <p:spPr/>
        <p:txBody>
          <a:bodyPr/>
          <a:lstStyle/>
          <a:p>
            <a:pPr algn="ctr"/>
            <a:r>
              <a:rPr lang="en-US" dirty="0"/>
              <a:t>Blockchain applications in Energy</a:t>
            </a:r>
          </a:p>
        </p:txBody>
      </p:sp>
      <p:sp>
        <p:nvSpPr>
          <p:cNvPr id="3" name="Θέση περιεχομένου 2">
            <a:extLst>
              <a:ext uri="{FF2B5EF4-FFF2-40B4-BE49-F238E27FC236}">
                <a16:creationId xmlns:a16="http://schemas.microsoft.com/office/drawing/2014/main" id="{E0579D29-F4E9-457C-83DA-4B065E46BC44}"/>
              </a:ext>
            </a:extLst>
          </p:cNvPr>
          <p:cNvSpPr>
            <a:spLocks noGrp="1"/>
          </p:cNvSpPr>
          <p:nvPr>
            <p:ph idx="1"/>
          </p:nvPr>
        </p:nvSpPr>
        <p:spPr>
          <a:xfrm>
            <a:off x="838200" y="1825624"/>
            <a:ext cx="10515600" cy="5032375"/>
          </a:xfrm>
        </p:spPr>
        <p:txBody>
          <a:bodyPr>
            <a:normAutofit/>
          </a:bodyPr>
          <a:lstStyle/>
          <a:p>
            <a:pPr marL="0" indent="0">
              <a:buNone/>
            </a:pPr>
            <a:r>
              <a:rPr lang="en-US" dirty="0"/>
              <a:t>(1) Vast majority of applications in </a:t>
            </a:r>
            <a:r>
              <a:rPr lang="en-US" dirty="0">
                <a:highlight>
                  <a:srgbClr val="FFFF00"/>
                </a:highlight>
              </a:rPr>
              <a:t>⚡Electricity⚡</a:t>
            </a:r>
          </a:p>
          <a:p>
            <a:pPr lvl="1"/>
            <a:r>
              <a:rPr lang="en-US" dirty="0"/>
              <a:t>Power generation</a:t>
            </a:r>
          </a:p>
          <a:p>
            <a:pPr lvl="1"/>
            <a:r>
              <a:rPr lang="en-US" dirty="0"/>
              <a:t>distribution</a:t>
            </a:r>
          </a:p>
          <a:p>
            <a:pPr lvl="1"/>
            <a:r>
              <a:rPr lang="en-US" dirty="0"/>
              <a:t>net metering</a:t>
            </a:r>
          </a:p>
          <a:p>
            <a:pPr lvl="1"/>
            <a:r>
              <a:rPr lang="en-US" dirty="0"/>
              <a:t>prosumers</a:t>
            </a:r>
          </a:p>
          <a:p>
            <a:pPr lvl="1"/>
            <a:r>
              <a:rPr lang="en-US" dirty="0"/>
              <a:t>aggregators </a:t>
            </a:r>
          </a:p>
          <a:p>
            <a:pPr lvl="1"/>
            <a:r>
              <a:rPr lang="en-US" dirty="0"/>
              <a:t>Microgrids ≠ Centralised system [power stations &gt; high voltage transmission &gt; distribution]</a:t>
            </a:r>
          </a:p>
          <a:p>
            <a:pPr marL="457200" lvl="1" indent="0">
              <a:buNone/>
            </a:pPr>
            <a:endParaRPr lang="en-US" dirty="0"/>
          </a:p>
          <a:p>
            <a:pPr marL="0" indent="0">
              <a:buNone/>
            </a:pPr>
            <a:r>
              <a:rPr lang="en-US" dirty="0"/>
              <a:t>(2) Generic trading platforms –which may be applied to energy products e.g. oil trading</a:t>
            </a:r>
          </a:p>
          <a:p>
            <a:pPr marL="0" indent="0">
              <a:buNone/>
            </a:pPr>
            <a:endParaRPr lang="en-US" dirty="0"/>
          </a:p>
          <a:p>
            <a:endParaRPr lang="en-US" dirty="0"/>
          </a:p>
          <a:p>
            <a:pPr lvl="1"/>
            <a:endParaRPr lang="en-US" dirty="0"/>
          </a:p>
          <a:p>
            <a:endParaRPr lang="en-US" dirty="0"/>
          </a:p>
        </p:txBody>
      </p:sp>
    </p:spTree>
    <p:extLst>
      <p:ext uri="{BB962C8B-B14F-4D97-AF65-F5344CB8AC3E}">
        <p14:creationId xmlns:p14="http://schemas.microsoft.com/office/powerpoint/2010/main" val="25568117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1AF9F5-3437-4417-8FFA-788A97FD8384}"/>
              </a:ext>
            </a:extLst>
          </p:cNvPr>
          <p:cNvSpPr>
            <a:spLocks noGrp="1"/>
          </p:cNvSpPr>
          <p:nvPr>
            <p:ph type="title"/>
          </p:nvPr>
        </p:nvSpPr>
        <p:spPr/>
        <p:txBody>
          <a:bodyPr/>
          <a:lstStyle/>
          <a:p>
            <a:pPr algn="ctr"/>
            <a:r>
              <a:rPr lang="en-US" dirty="0"/>
              <a:t>Why is that ?</a:t>
            </a:r>
            <a:endParaRPr lang="en-GB" dirty="0"/>
          </a:p>
        </p:txBody>
      </p:sp>
      <p:sp>
        <p:nvSpPr>
          <p:cNvPr id="3" name="Θέση περιεχομένου 2">
            <a:extLst>
              <a:ext uri="{FF2B5EF4-FFF2-40B4-BE49-F238E27FC236}">
                <a16:creationId xmlns:a16="http://schemas.microsoft.com/office/drawing/2014/main" id="{9ADF6C97-5980-4D1E-87A4-F479B0984355}"/>
              </a:ext>
            </a:extLst>
          </p:cNvPr>
          <p:cNvSpPr>
            <a:spLocks noGrp="1"/>
          </p:cNvSpPr>
          <p:nvPr>
            <p:ph idx="1"/>
          </p:nvPr>
        </p:nvSpPr>
        <p:spPr/>
        <p:txBody>
          <a:bodyPr>
            <a:normAutofit/>
          </a:bodyPr>
          <a:lstStyle/>
          <a:p>
            <a:r>
              <a:rPr lang="en-GB" dirty="0"/>
              <a:t>CEO of IBM </a:t>
            </a:r>
            <a:r>
              <a:rPr lang="en-GB" dirty="0" err="1"/>
              <a:t>Ginni</a:t>
            </a:r>
            <a:r>
              <a:rPr lang="en-GB" dirty="0"/>
              <a:t> Rometty </a:t>
            </a:r>
          </a:p>
          <a:p>
            <a:pPr marL="0" indent="0">
              <a:buNone/>
            </a:pPr>
            <a:endParaRPr lang="en-GB" dirty="0"/>
          </a:p>
          <a:p>
            <a:pPr marL="0" indent="0">
              <a:buNone/>
            </a:pPr>
            <a:r>
              <a:rPr lang="en-GB" i="1" dirty="0"/>
              <a:t>“what the internet was to information, blockchain is to transactions </a:t>
            </a:r>
            <a:r>
              <a:rPr lang="en-GB" dirty="0"/>
              <a:t>in terms of making them really cheap to record and easy to verify”.</a:t>
            </a:r>
            <a:endParaRPr lang="en-US" dirty="0"/>
          </a:p>
          <a:p>
            <a:endParaRPr lang="en-US" dirty="0"/>
          </a:p>
          <a:p>
            <a:endParaRPr lang="en-US" dirty="0"/>
          </a:p>
          <a:p>
            <a:r>
              <a:rPr lang="en-GB" dirty="0"/>
              <a:t>Easy, cheap and effective management of a huge load of transactions or data is the most important advantage of blockchain for business applications  </a:t>
            </a:r>
            <a:endParaRPr lang="en-US" dirty="0"/>
          </a:p>
        </p:txBody>
      </p:sp>
    </p:spTree>
    <p:extLst>
      <p:ext uri="{BB962C8B-B14F-4D97-AF65-F5344CB8AC3E}">
        <p14:creationId xmlns:p14="http://schemas.microsoft.com/office/powerpoint/2010/main" val="5126350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376E08-93E0-4D62-A2CC-46499357CADD}"/>
              </a:ext>
            </a:extLst>
          </p:cNvPr>
          <p:cNvSpPr>
            <a:spLocks noGrp="1"/>
          </p:cNvSpPr>
          <p:nvPr>
            <p:ph type="title"/>
          </p:nvPr>
        </p:nvSpPr>
        <p:spPr/>
        <p:txBody>
          <a:bodyPr/>
          <a:lstStyle/>
          <a:p>
            <a:endParaRPr lang="en-GB"/>
          </a:p>
        </p:txBody>
      </p:sp>
      <p:pic>
        <p:nvPicPr>
          <p:cNvPr id="5" name="Θέση περιεχομένου 4">
            <a:extLst>
              <a:ext uri="{FF2B5EF4-FFF2-40B4-BE49-F238E27FC236}">
                <a16:creationId xmlns:a16="http://schemas.microsoft.com/office/drawing/2014/main" id="{2E8FF3E7-1BFE-4422-BCA0-83CE50EEC4B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317450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40B9394-BFED-473A-86EB-1AA023CB16C6}"/>
              </a:ext>
            </a:extLst>
          </p:cNvPr>
          <p:cNvSpPr>
            <a:spLocks noGrp="1"/>
          </p:cNvSpPr>
          <p:nvPr>
            <p:ph type="title"/>
          </p:nvPr>
        </p:nvSpPr>
        <p:spPr/>
        <p:txBody>
          <a:bodyPr/>
          <a:lstStyle/>
          <a:p>
            <a:endParaRPr lang="en-GB"/>
          </a:p>
        </p:txBody>
      </p:sp>
      <p:pic>
        <p:nvPicPr>
          <p:cNvPr id="5" name="Θέση περιεχομένου 4" descr="Εικόνα που περιέχει κτίριο, υπαίθριος, άτομο, καθιστός&#10;&#10;Περιγραφή που δημιουργήθηκε αυτόματα">
            <a:extLst>
              <a:ext uri="{FF2B5EF4-FFF2-40B4-BE49-F238E27FC236}">
                <a16:creationId xmlns:a16="http://schemas.microsoft.com/office/drawing/2014/main" id="{011F115A-A8D9-42EE-8EFF-2062368409E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4253953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3727F17-E0FE-4882-B064-313CE68BAC4B}"/>
              </a:ext>
            </a:extLst>
          </p:cNvPr>
          <p:cNvSpPr>
            <a:spLocks noGrp="1"/>
          </p:cNvSpPr>
          <p:nvPr>
            <p:ph type="title"/>
          </p:nvPr>
        </p:nvSpPr>
        <p:spPr/>
        <p:txBody>
          <a:bodyPr/>
          <a:lstStyle/>
          <a:p>
            <a:endParaRPr lang="en-GB"/>
          </a:p>
        </p:txBody>
      </p:sp>
      <p:pic>
        <p:nvPicPr>
          <p:cNvPr id="5" name="Θέση περιεχομένου 4" descr="Εικόνα που περιέχει κείμενο&#10;&#10;Περιγραφή που δημιουργήθηκε αυτόματα">
            <a:extLst>
              <a:ext uri="{FF2B5EF4-FFF2-40B4-BE49-F238E27FC236}">
                <a16:creationId xmlns:a16="http://schemas.microsoft.com/office/drawing/2014/main" id="{7FB28D14-2A6B-4A04-8C78-29D39B407C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4762"/>
            <a:ext cx="12191999" cy="6848475"/>
          </a:xfrm>
        </p:spPr>
      </p:pic>
    </p:spTree>
    <p:extLst>
      <p:ext uri="{BB962C8B-B14F-4D97-AF65-F5344CB8AC3E}">
        <p14:creationId xmlns:p14="http://schemas.microsoft.com/office/powerpoint/2010/main" val="2765555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Θέση περιεχομένου 4" descr="Εικόνα που περιέχει στιγμιότυπο οθόνης&#10;&#10;Περιγραφή που δημιουργήθηκε αυτόματα">
            <a:extLst>
              <a:ext uri="{FF2B5EF4-FFF2-40B4-BE49-F238E27FC236}">
                <a16:creationId xmlns:a16="http://schemas.microsoft.com/office/drawing/2014/main" id="{638DB49D-A5FA-4A59-9F3B-D723A160E7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24099" y="0"/>
            <a:ext cx="8305801" cy="6858000"/>
          </a:xfrm>
        </p:spPr>
      </p:pic>
    </p:spTree>
    <p:extLst>
      <p:ext uri="{BB962C8B-B14F-4D97-AF65-F5344CB8AC3E}">
        <p14:creationId xmlns:p14="http://schemas.microsoft.com/office/powerpoint/2010/main" val="2782565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9DAEC29-2963-44CF-A003-66F59B84C059}"/>
              </a:ext>
            </a:extLst>
          </p:cNvPr>
          <p:cNvSpPr>
            <a:spLocks noGrp="1"/>
          </p:cNvSpPr>
          <p:nvPr>
            <p:ph type="title"/>
          </p:nvPr>
        </p:nvSpPr>
        <p:spPr/>
        <p:txBody>
          <a:bodyPr/>
          <a:lstStyle/>
          <a:p>
            <a:pPr algn="ctr"/>
            <a:r>
              <a:rPr lang="en-US" dirty="0"/>
              <a:t>fiat money - investopedia</a:t>
            </a:r>
            <a:endParaRPr lang="en-GB" dirty="0"/>
          </a:p>
        </p:txBody>
      </p:sp>
      <p:sp>
        <p:nvSpPr>
          <p:cNvPr id="3" name="Θέση περιεχομένου 2">
            <a:extLst>
              <a:ext uri="{FF2B5EF4-FFF2-40B4-BE49-F238E27FC236}">
                <a16:creationId xmlns:a16="http://schemas.microsoft.com/office/drawing/2014/main" id="{962EA9AC-10C9-49A7-8095-E9BFBC6998CB}"/>
              </a:ext>
            </a:extLst>
          </p:cNvPr>
          <p:cNvSpPr>
            <a:spLocks noGrp="1"/>
          </p:cNvSpPr>
          <p:nvPr>
            <p:ph idx="1"/>
          </p:nvPr>
        </p:nvSpPr>
        <p:spPr>
          <a:xfrm>
            <a:off x="838200" y="1825624"/>
            <a:ext cx="10515600" cy="5032375"/>
          </a:xfrm>
        </p:spPr>
        <p:txBody>
          <a:bodyPr>
            <a:normAutofit lnSpcReduction="10000"/>
          </a:bodyPr>
          <a:lstStyle/>
          <a:p>
            <a:r>
              <a:rPr lang="en-GB" dirty="0"/>
              <a:t>Fiat money is government-issued currency that is not backed by a physical commodity, such as gold or silver. </a:t>
            </a:r>
          </a:p>
          <a:p>
            <a:endParaRPr lang="en-GB" dirty="0"/>
          </a:p>
          <a:p>
            <a:r>
              <a:rPr lang="en-GB" dirty="0"/>
              <a:t>The value of fiat money derives from the relationship between supply and demand and the trustworthiness of issuing government/central bank. </a:t>
            </a:r>
          </a:p>
          <a:p>
            <a:endParaRPr lang="en-GB" dirty="0"/>
          </a:p>
          <a:p>
            <a:r>
              <a:rPr lang="en-GB" dirty="0"/>
              <a:t>The term comes from the </a:t>
            </a:r>
            <a:r>
              <a:rPr lang="en-GB" i="1" dirty="0"/>
              <a:t>Latin word fiat </a:t>
            </a:r>
            <a:r>
              <a:rPr lang="en-GB" dirty="0"/>
              <a:t>which may be translated as </a:t>
            </a:r>
            <a:r>
              <a:rPr lang="en-GB" i="1" dirty="0"/>
              <a:t>“it shall be" or "let it be done.“</a:t>
            </a:r>
            <a:r>
              <a:rPr lang="en-GB" dirty="0"/>
              <a:t> </a:t>
            </a:r>
          </a:p>
          <a:p>
            <a:endParaRPr lang="en-GB" dirty="0"/>
          </a:p>
          <a:p>
            <a:r>
              <a:rPr lang="en-GB" dirty="0"/>
              <a:t>fiat currency refers to the notion that currency has value only because a government/central bank says it does.</a:t>
            </a:r>
          </a:p>
        </p:txBody>
      </p:sp>
    </p:spTree>
    <p:extLst>
      <p:ext uri="{BB962C8B-B14F-4D97-AF65-F5344CB8AC3E}">
        <p14:creationId xmlns:p14="http://schemas.microsoft.com/office/powerpoint/2010/main" val="353180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A339BB-C82B-4F34-8460-90A04C1E007E}"/>
              </a:ext>
            </a:extLst>
          </p:cNvPr>
          <p:cNvSpPr>
            <a:spLocks noGrp="1"/>
          </p:cNvSpPr>
          <p:nvPr>
            <p:ph type="title"/>
          </p:nvPr>
        </p:nvSpPr>
        <p:spPr/>
        <p:txBody>
          <a:bodyPr>
            <a:normAutofit/>
          </a:bodyPr>
          <a:lstStyle/>
          <a:p>
            <a:pPr algn="ctr"/>
            <a:endParaRPr lang="en-US" sz="5400" dirty="0">
              <a:latin typeface="Agency FB" panose="020B0503020202020204" pitchFamily="34" charset="0"/>
            </a:endParaRPr>
          </a:p>
        </p:txBody>
      </p:sp>
      <p:sp>
        <p:nvSpPr>
          <p:cNvPr id="3" name="Θέση περιεχομένου 2">
            <a:extLst>
              <a:ext uri="{FF2B5EF4-FFF2-40B4-BE49-F238E27FC236}">
                <a16:creationId xmlns:a16="http://schemas.microsoft.com/office/drawing/2014/main" id="{CCBB1036-17FC-44B2-AF6C-E08365DA8D25}"/>
              </a:ext>
            </a:extLst>
          </p:cNvPr>
          <p:cNvSpPr>
            <a:spLocks noGrp="1"/>
          </p:cNvSpPr>
          <p:nvPr>
            <p:ph idx="1"/>
          </p:nvPr>
        </p:nvSpPr>
        <p:spPr/>
        <p:txBody>
          <a:bodyPr>
            <a:normAutofit fontScale="92500" lnSpcReduction="10000"/>
          </a:bodyPr>
          <a:lstStyle/>
          <a:p>
            <a:r>
              <a:rPr lang="en-US" sz="5400" dirty="0">
                <a:latin typeface="Agency FB" panose="020B0503020202020204" pitchFamily="34" charset="0"/>
                <a:ea typeface="+mj-ea"/>
                <a:cs typeface="+mj-cs"/>
              </a:rPr>
              <a:t>what is blockchain </a:t>
            </a:r>
          </a:p>
          <a:p>
            <a:pPr lvl="1">
              <a:buFont typeface="Wingdings" panose="05000000000000000000" pitchFamily="2" charset="2"/>
              <a:buChar char="§"/>
            </a:pPr>
            <a:r>
              <a:rPr lang="en-US" sz="4400" dirty="0">
                <a:latin typeface="Agency FB" panose="020B0503020202020204" pitchFamily="34" charset="0"/>
                <a:ea typeface="+mj-ea"/>
                <a:cs typeface="+mj-cs"/>
              </a:rPr>
              <a:t>simple definition</a:t>
            </a:r>
          </a:p>
          <a:p>
            <a:endParaRPr lang="en-US" sz="5400" dirty="0">
              <a:latin typeface="Agency FB" panose="020B0503020202020204" pitchFamily="34" charset="0"/>
              <a:ea typeface="+mj-ea"/>
              <a:cs typeface="+mj-cs"/>
            </a:endParaRPr>
          </a:p>
          <a:p>
            <a:endParaRPr lang="en-US" sz="5400" dirty="0">
              <a:latin typeface="Agency FB" panose="020B0503020202020204" pitchFamily="34" charset="0"/>
              <a:ea typeface="+mj-ea"/>
              <a:cs typeface="+mj-cs"/>
            </a:endParaRPr>
          </a:p>
          <a:p>
            <a:r>
              <a:rPr lang="en-US" sz="5400" dirty="0">
                <a:latin typeface="Agency FB" panose="020B0503020202020204" pitchFamily="34" charset="0"/>
                <a:ea typeface="+mj-ea"/>
                <a:cs typeface="+mj-cs"/>
              </a:rPr>
              <a:t>blockchain applications in energy</a:t>
            </a:r>
          </a:p>
          <a:p>
            <a:pPr lvl="1">
              <a:buFont typeface="Wingdings" panose="05000000000000000000" pitchFamily="2" charset="2"/>
              <a:buChar char="§"/>
            </a:pPr>
            <a:r>
              <a:rPr lang="en-US" sz="5000" dirty="0">
                <a:latin typeface="Agency FB" panose="020B0503020202020204" pitchFamily="34" charset="0"/>
                <a:ea typeface="+mj-ea"/>
                <a:cs typeface="+mj-cs"/>
              </a:rPr>
              <a:t>case studies </a:t>
            </a:r>
          </a:p>
        </p:txBody>
      </p:sp>
    </p:spTree>
    <p:extLst>
      <p:ext uri="{BB962C8B-B14F-4D97-AF65-F5344CB8AC3E}">
        <p14:creationId xmlns:p14="http://schemas.microsoft.com/office/powerpoint/2010/main" val="3639658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826FB95-F73A-4915-B0D3-9A6BDC772CB3}"/>
              </a:ext>
            </a:extLst>
          </p:cNvPr>
          <p:cNvSpPr>
            <a:spLocks noGrp="1"/>
          </p:cNvSpPr>
          <p:nvPr>
            <p:ph type="title"/>
          </p:nvPr>
        </p:nvSpPr>
        <p:spPr/>
        <p:txBody>
          <a:bodyPr/>
          <a:lstStyle/>
          <a:p>
            <a:endParaRPr lang="en-GB"/>
          </a:p>
        </p:txBody>
      </p:sp>
      <p:pic>
        <p:nvPicPr>
          <p:cNvPr id="5" name="Θέση περιεχομένου 4">
            <a:extLst>
              <a:ext uri="{FF2B5EF4-FFF2-40B4-BE49-F238E27FC236}">
                <a16:creationId xmlns:a16="http://schemas.microsoft.com/office/drawing/2014/main" id="{17612F18-9333-4984-BED5-D9AFDE7048B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1721497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0669C20-B21D-468C-B8A7-877BE42ECC67}"/>
              </a:ext>
            </a:extLst>
          </p:cNvPr>
          <p:cNvSpPr>
            <a:spLocks noGrp="1"/>
          </p:cNvSpPr>
          <p:nvPr>
            <p:ph type="title"/>
          </p:nvPr>
        </p:nvSpPr>
        <p:spPr/>
        <p:txBody>
          <a:bodyPr/>
          <a:lstStyle/>
          <a:p>
            <a:endParaRPr lang="en-GB"/>
          </a:p>
        </p:txBody>
      </p:sp>
      <p:pic>
        <p:nvPicPr>
          <p:cNvPr id="5" name="Θέση περιεχομένου 4">
            <a:extLst>
              <a:ext uri="{FF2B5EF4-FFF2-40B4-BE49-F238E27FC236}">
                <a16:creationId xmlns:a16="http://schemas.microsoft.com/office/drawing/2014/main" id="{F824BF5F-2F8A-41DA-AF65-F87839E6990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912699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4E44E16-F9C0-4E71-939D-DABC74C9D127}"/>
              </a:ext>
            </a:extLst>
          </p:cNvPr>
          <p:cNvSpPr>
            <a:spLocks noGrp="1"/>
          </p:cNvSpPr>
          <p:nvPr>
            <p:ph type="title"/>
          </p:nvPr>
        </p:nvSpPr>
        <p:spPr/>
        <p:txBody>
          <a:bodyPr/>
          <a:lstStyle/>
          <a:p>
            <a:endParaRPr lang="en-US"/>
          </a:p>
        </p:txBody>
      </p:sp>
      <p:pic>
        <p:nvPicPr>
          <p:cNvPr id="5" name="Θέση περιεχομένου 4">
            <a:extLst>
              <a:ext uri="{FF2B5EF4-FFF2-40B4-BE49-F238E27FC236}">
                <a16:creationId xmlns:a16="http://schemas.microsoft.com/office/drawing/2014/main" id="{191E2432-55EE-4118-A507-EEB997A618F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87859" cy="6858000"/>
          </a:xfrm>
        </p:spPr>
      </p:pic>
    </p:spTree>
    <p:extLst>
      <p:ext uri="{BB962C8B-B14F-4D97-AF65-F5344CB8AC3E}">
        <p14:creationId xmlns:p14="http://schemas.microsoft.com/office/powerpoint/2010/main" val="1186818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AFD552-F836-4D07-843C-00B657CE6F8E}"/>
              </a:ext>
            </a:extLst>
          </p:cNvPr>
          <p:cNvSpPr>
            <a:spLocks noGrp="1"/>
          </p:cNvSpPr>
          <p:nvPr>
            <p:ph type="title"/>
          </p:nvPr>
        </p:nvSpPr>
        <p:spPr/>
        <p:txBody>
          <a:bodyPr/>
          <a:lstStyle/>
          <a:p>
            <a:endParaRPr lang="en-GB"/>
          </a:p>
        </p:txBody>
      </p:sp>
      <p:pic>
        <p:nvPicPr>
          <p:cNvPr id="5" name="Θέση περιεχομένου 4" descr="Εικόνα που περιέχει κείμενο&#10;&#10;Περιγραφή που δημιουργήθηκε αυτόματα">
            <a:extLst>
              <a:ext uri="{FF2B5EF4-FFF2-40B4-BE49-F238E27FC236}">
                <a16:creationId xmlns:a16="http://schemas.microsoft.com/office/drawing/2014/main" id="{0F2CAD60-773C-4275-AEC6-4A679E1806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0302629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C3DF15-87A4-4C5F-9252-A08E6ED9FD29}"/>
              </a:ext>
            </a:extLst>
          </p:cNvPr>
          <p:cNvSpPr>
            <a:spLocks noGrp="1"/>
          </p:cNvSpPr>
          <p:nvPr>
            <p:ph type="title"/>
          </p:nvPr>
        </p:nvSpPr>
        <p:spPr/>
        <p:txBody>
          <a:bodyPr/>
          <a:lstStyle/>
          <a:p>
            <a:endParaRPr lang="en-GB"/>
          </a:p>
        </p:txBody>
      </p:sp>
      <p:pic>
        <p:nvPicPr>
          <p:cNvPr id="5" name="Θέση περιεχομένου 4" descr="Εικόνα που περιέχει κείμενο&#10;&#10;Περιγραφή που δημιουργήθηκε αυτόματα">
            <a:extLst>
              <a:ext uri="{FF2B5EF4-FFF2-40B4-BE49-F238E27FC236}">
                <a16:creationId xmlns:a16="http://schemas.microsoft.com/office/drawing/2014/main" id="{CE3D49BD-1D53-4BB0-9C41-C4B2E9B4401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6316780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09A32E-0F88-4076-973D-A6A031A0F3AC}"/>
              </a:ext>
            </a:extLst>
          </p:cNvPr>
          <p:cNvSpPr>
            <a:spLocks noGrp="1"/>
          </p:cNvSpPr>
          <p:nvPr>
            <p:ph type="title"/>
          </p:nvPr>
        </p:nvSpPr>
        <p:spPr/>
        <p:txBody>
          <a:bodyPr/>
          <a:lstStyle/>
          <a:p>
            <a:endParaRPr lang="en-GB"/>
          </a:p>
        </p:txBody>
      </p:sp>
      <p:pic>
        <p:nvPicPr>
          <p:cNvPr id="5" name="Θέση περιεχομένου 4" descr="Εικόνα που περιέχει στιγμιότυπο οθόνης&#10;&#10;Περιγραφή που δημιουργήθηκε αυτόματα">
            <a:extLst>
              <a:ext uri="{FF2B5EF4-FFF2-40B4-BE49-F238E27FC236}">
                <a16:creationId xmlns:a16="http://schemas.microsoft.com/office/drawing/2014/main" id="{0F7F0322-B69D-4FD9-A1A8-26581E0CCDB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7999"/>
          </a:xfrm>
        </p:spPr>
      </p:pic>
    </p:spTree>
    <p:extLst>
      <p:ext uri="{BB962C8B-B14F-4D97-AF65-F5344CB8AC3E}">
        <p14:creationId xmlns:p14="http://schemas.microsoft.com/office/powerpoint/2010/main" val="19311611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5641E4-2EC9-4B7C-9752-B9725FCAC128}"/>
              </a:ext>
            </a:extLst>
          </p:cNvPr>
          <p:cNvSpPr>
            <a:spLocks noGrp="1"/>
          </p:cNvSpPr>
          <p:nvPr>
            <p:ph type="title"/>
          </p:nvPr>
        </p:nvSpPr>
        <p:spPr/>
        <p:txBody>
          <a:bodyPr/>
          <a:lstStyle/>
          <a:p>
            <a:pPr algn="ctr"/>
            <a:r>
              <a:rPr lang="en-US" dirty="0" err="1"/>
              <a:t>PowerLedger</a:t>
            </a:r>
            <a:endParaRPr lang="en-US" dirty="0"/>
          </a:p>
        </p:txBody>
      </p:sp>
      <p:pic>
        <p:nvPicPr>
          <p:cNvPr id="5" name="Θέση περιεχομένου 4" descr="Εικόνα που περιέχει φύση&#10;&#10;Περιγραφή που δημιουργήθηκε αυτόματα">
            <a:extLst>
              <a:ext uri="{FF2B5EF4-FFF2-40B4-BE49-F238E27FC236}">
                <a16:creationId xmlns:a16="http://schemas.microsoft.com/office/drawing/2014/main" id="{D246890A-1221-4E6E-B0A3-90998D7E60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914204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88F09B-084B-496A-AE2A-135A8C8AE087}"/>
              </a:ext>
            </a:extLst>
          </p:cNvPr>
          <p:cNvSpPr>
            <a:spLocks noGrp="1"/>
          </p:cNvSpPr>
          <p:nvPr>
            <p:ph type="title"/>
          </p:nvPr>
        </p:nvSpPr>
        <p:spPr/>
        <p:txBody>
          <a:bodyPr/>
          <a:lstStyle/>
          <a:p>
            <a:endParaRPr lang="en-GB"/>
          </a:p>
        </p:txBody>
      </p:sp>
      <p:pic>
        <p:nvPicPr>
          <p:cNvPr id="5" name="Θέση περιεχομένου 4">
            <a:extLst>
              <a:ext uri="{FF2B5EF4-FFF2-40B4-BE49-F238E27FC236}">
                <a16:creationId xmlns:a16="http://schemas.microsoft.com/office/drawing/2014/main" id="{FE648544-B539-4727-B643-EDCF91FCED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1999" cy="6858000"/>
          </a:xfrm>
        </p:spPr>
      </p:pic>
    </p:spTree>
    <p:extLst>
      <p:ext uri="{BB962C8B-B14F-4D97-AF65-F5344CB8AC3E}">
        <p14:creationId xmlns:p14="http://schemas.microsoft.com/office/powerpoint/2010/main" val="11622037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0A1E9E-0CBE-4202-81C9-5B70501DA0AA}"/>
              </a:ext>
            </a:extLst>
          </p:cNvPr>
          <p:cNvSpPr>
            <a:spLocks noGrp="1"/>
          </p:cNvSpPr>
          <p:nvPr>
            <p:ph type="title"/>
          </p:nvPr>
        </p:nvSpPr>
        <p:spPr/>
        <p:txBody>
          <a:bodyPr/>
          <a:lstStyle/>
          <a:p>
            <a:r>
              <a:rPr lang="en-US" dirty="0" err="1"/>
              <a:t>cinmarketcap</a:t>
            </a:r>
            <a:endParaRPr lang="en-GB" dirty="0"/>
          </a:p>
        </p:txBody>
      </p:sp>
      <p:pic>
        <p:nvPicPr>
          <p:cNvPr id="5" name="Θέση περιεχομένου 4" descr="Εικόνα που περιέχει στιγμιότυπο οθόνης&#10;&#10;Περιγραφή που δημιουργήθηκε αυτόματα">
            <a:extLst>
              <a:ext uri="{FF2B5EF4-FFF2-40B4-BE49-F238E27FC236}">
                <a16:creationId xmlns:a16="http://schemas.microsoft.com/office/drawing/2014/main" id="{210559C7-CB78-4087-89D4-B62DB594B72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18879806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69F58FD-67D0-4FBD-9146-658790D16F48}"/>
              </a:ext>
            </a:extLst>
          </p:cNvPr>
          <p:cNvSpPr>
            <a:spLocks noGrp="1"/>
          </p:cNvSpPr>
          <p:nvPr>
            <p:ph type="title"/>
          </p:nvPr>
        </p:nvSpPr>
        <p:spPr/>
        <p:txBody>
          <a:bodyPr/>
          <a:lstStyle/>
          <a:p>
            <a:pPr algn="ctr"/>
            <a:r>
              <a:rPr lang="en-US" dirty="0" err="1"/>
              <a:t>WePower-coinmarketcap</a:t>
            </a:r>
            <a:endParaRPr lang="en-GB" dirty="0"/>
          </a:p>
        </p:txBody>
      </p:sp>
      <p:pic>
        <p:nvPicPr>
          <p:cNvPr id="5" name="Θέση περιεχομένου 4" descr="Εικόνα που περιέχει στιγμιότυπο οθόνης&#10;&#10;Περιγραφή που δημιουργήθηκε αυτόματα">
            <a:extLst>
              <a:ext uri="{FF2B5EF4-FFF2-40B4-BE49-F238E27FC236}">
                <a16:creationId xmlns:a16="http://schemas.microsoft.com/office/drawing/2014/main" id="{DFAE91E3-40A2-4087-AEEC-77FC190CF12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734711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B45831E-4078-45FB-B1C8-0F9E2F374F37}"/>
              </a:ext>
            </a:extLst>
          </p:cNvPr>
          <p:cNvSpPr>
            <a:spLocks noGrp="1"/>
          </p:cNvSpPr>
          <p:nvPr>
            <p:ph type="title"/>
          </p:nvPr>
        </p:nvSpPr>
        <p:spPr/>
        <p:txBody>
          <a:bodyPr>
            <a:normAutofit/>
          </a:bodyPr>
          <a:lstStyle/>
          <a:p>
            <a:pPr algn="ctr"/>
            <a:r>
              <a:rPr lang="en-US" sz="5400" dirty="0">
                <a:latin typeface="Agency FB" panose="020B0503020202020204" pitchFamily="34" charset="0"/>
              </a:rPr>
              <a:t>Working eclectic*definition</a:t>
            </a:r>
            <a:endParaRPr lang="en-US" sz="5400" dirty="0">
              <a:solidFill>
                <a:srgbClr val="FF0000"/>
              </a:solidFill>
              <a:latin typeface="Agency FB" panose="020B0503020202020204" pitchFamily="34" charset="0"/>
            </a:endParaRPr>
          </a:p>
        </p:txBody>
      </p:sp>
      <p:sp>
        <p:nvSpPr>
          <p:cNvPr id="3" name="Θέση περιεχομένου 2">
            <a:extLst>
              <a:ext uri="{FF2B5EF4-FFF2-40B4-BE49-F238E27FC236}">
                <a16:creationId xmlns:a16="http://schemas.microsoft.com/office/drawing/2014/main" id="{C756B247-A2F6-4781-8251-7E66A49A4ADD}"/>
              </a:ext>
            </a:extLst>
          </p:cNvPr>
          <p:cNvSpPr>
            <a:spLocks noGrp="1"/>
          </p:cNvSpPr>
          <p:nvPr>
            <p:ph idx="1"/>
          </p:nvPr>
        </p:nvSpPr>
        <p:spPr>
          <a:xfrm>
            <a:off x="838200" y="1790113"/>
            <a:ext cx="10515600" cy="5067887"/>
          </a:xfrm>
        </p:spPr>
        <p:txBody>
          <a:bodyPr>
            <a:normAutofit fontScale="25000" lnSpcReduction="20000"/>
          </a:bodyPr>
          <a:lstStyle/>
          <a:p>
            <a:endParaRPr lang="en-GB" sz="3500" dirty="0"/>
          </a:p>
          <a:p>
            <a:endParaRPr lang="en-GB" sz="3500" dirty="0"/>
          </a:p>
          <a:p>
            <a:endParaRPr lang="en-GB" sz="3500" dirty="0"/>
          </a:p>
          <a:p>
            <a:endParaRPr lang="en-GB" sz="3500" dirty="0"/>
          </a:p>
          <a:p>
            <a:endParaRPr lang="en-GB" sz="3500" dirty="0"/>
          </a:p>
          <a:p>
            <a:endParaRPr lang="en-GB" sz="3500" dirty="0"/>
          </a:p>
          <a:p>
            <a:pPr marL="0" indent="0">
              <a:buNone/>
            </a:pPr>
            <a:r>
              <a:rPr lang="en-GB" sz="14400" dirty="0"/>
              <a:t>Blockchain is a decentralised and distributed ledger (database) which uses cryptography to link timestamped ‘blocks’ of data, thus creating a ‘history of events’ (transactions or other data entries) with the aim to be an irreversible ‘single point of truth’. Blockchain can be public or private and may have different permission levels.</a:t>
            </a:r>
            <a:endParaRPr lang="en-US" sz="14400" dirty="0"/>
          </a:p>
          <a:p>
            <a:endParaRPr lang="en-US" dirty="0"/>
          </a:p>
          <a:p>
            <a:pPr marL="0" indent="0">
              <a:buNone/>
            </a:pPr>
            <a:endParaRPr lang="en-US" dirty="0"/>
          </a:p>
          <a:p>
            <a:pPr marL="0" indent="0">
              <a:buNone/>
            </a:pPr>
            <a:endParaRPr lang="en-US" dirty="0"/>
          </a:p>
          <a:p>
            <a:endParaRPr lang="en-US" dirty="0"/>
          </a:p>
          <a:p>
            <a:endParaRPr lang="en-US" dirty="0"/>
          </a:p>
          <a:p>
            <a:endParaRPr lang="en-US" dirty="0"/>
          </a:p>
          <a:p>
            <a:pPr marL="0" indent="0">
              <a:buNone/>
            </a:pPr>
            <a:r>
              <a:rPr lang="en-US" sz="7200" dirty="0"/>
              <a:t>*Cambridge dictionary: </a:t>
            </a:r>
            <a:r>
              <a:rPr lang="en-GB" sz="7200" dirty="0"/>
              <a:t>Methods, beliefs, ideas, etc. that are eclectic combine whatever seem the best or most useful things from many different areas or systems, rather than following a single system</a:t>
            </a:r>
            <a:endParaRPr lang="en-US" sz="7200" dirty="0"/>
          </a:p>
          <a:p>
            <a:pPr marL="0" indent="0">
              <a:buNone/>
            </a:pPr>
            <a:endParaRPr lang="en-US" dirty="0"/>
          </a:p>
        </p:txBody>
      </p:sp>
    </p:spTree>
    <p:extLst>
      <p:ext uri="{BB962C8B-B14F-4D97-AF65-F5344CB8AC3E}">
        <p14:creationId xmlns:p14="http://schemas.microsoft.com/office/powerpoint/2010/main" val="1016992303"/>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4A6277-4AD4-4E8E-9724-984A629F31CA}"/>
              </a:ext>
            </a:extLst>
          </p:cNvPr>
          <p:cNvSpPr>
            <a:spLocks noGrp="1"/>
          </p:cNvSpPr>
          <p:nvPr>
            <p:ph type="title"/>
          </p:nvPr>
        </p:nvSpPr>
        <p:spPr/>
        <p:txBody>
          <a:bodyPr/>
          <a:lstStyle/>
          <a:p>
            <a:r>
              <a:rPr lang="en-US" dirty="0" err="1"/>
              <a:t>Powerledger-coinmarketcap</a:t>
            </a:r>
            <a:endParaRPr lang="en-GB" dirty="0"/>
          </a:p>
        </p:txBody>
      </p:sp>
      <p:pic>
        <p:nvPicPr>
          <p:cNvPr id="5" name="Θέση περιεχομένου 4" descr="Εικόνα που περιέχει στιγμιότυπο οθόνης&#10;&#10;Περιγραφή που δημιουργήθηκε αυτόματα">
            <a:extLst>
              <a:ext uri="{FF2B5EF4-FFF2-40B4-BE49-F238E27FC236}">
                <a16:creationId xmlns:a16="http://schemas.microsoft.com/office/drawing/2014/main" id="{98CB04A5-6563-4F0C-8339-682037DB8D3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968834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94C1F6-1070-4A93-BDBB-2785FA65893C}"/>
              </a:ext>
            </a:extLst>
          </p:cNvPr>
          <p:cNvSpPr>
            <a:spLocks noGrp="1"/>
          </p:cNvSpPr>
          <p:nvPr>
            <p:ph type="title"/>
          </p:nvPr>
        </p:nvSpPr>
        <p:spPr/>
        <p:txBody>
          <a:bodyPr/>
          <a:lstStyle/>
          <a:p>
            <a:pPr algn="ctr"/>
            <a:r>
              <a:rPr lang="en-US" dirty="0" err="1"/>
              <a:t>komgo</a:t>
            </a:r>
            <a:endParaRPr lang="en-GB" dirty="0"/>
          </a:p>
        </p:txBody>
      </p:sp>
      <p:pic>
        <p:nvPicPr>
          <p:cNvPr id="5" name="Θέση περιεχομένου 4">
            <a:extLst>
              <a:ext uri="{FF2B5EF4-FFF2-40B4-BE49-F238E27FC236}">
                <a16:creationId xmlns:a16="http://schemas.microsoft.com/office/drawing/2014/main" id="{A04E3027-5001-4AB7-AB5A-2EB310EC01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2164299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347B08D-978A-4AD3-9C7D-E6F222E6BFB4}"/>
              </a:ext>
            </a:extLst>
          </p:cNvPr>
          <p:cNvSpPr>
            <a:spLocks noGrp="1"/>
          </p:cNvSpPr>
          <p:nvPr>
            <p:ph type="title"/>
          </p:nvPr>
        </p:nvSpPr>
        <p:spPr/>
        <p:txBody>
          <a:bodyPr/>
          <a:lstStyle/>
          <a:p>
            <a:endParaRPr lang="en-GB"/>
          </a:p>
        </p:txBody>
      </p:sp>
      <p:pic>
        <p:nvPicPr>
          <p:cNvPr id="5" name="Θέση περιεχομένου 4" descr="Εικόνα που περιέχει στιγμιότυπο οθόνης&#10;&#10;Περιγραφή που δημιουργήθηκε αυτόματα">
            <a:extLst>
              <a:ext uri="{FF2B5EF4-FFF2-40B4-BE49-F238E27FC236}">
                <a16:creationId xmlns:a16="http://schemas.microsoft.com/office/drawing/2014/main" id="{D69EFEF8-70E2-4F9B-A16A-147CCCA1FD4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3034979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09B4ED54-2B8D-4F33-918F-9287297AC687}"/>
              </a:ext>
            </a:extLst>
          </p:cNvPr>
          <p:cNvSpPr>
            <a:spLocks noGrp="1"/>
          </p:cNvSpPr>
          <p:nvPr>
            <p:ph idx="1"/>
          </p:nvPr>
        </p:nvSpPr>
        <p:spPr>
          <a:xfrm>
            <a:off x="0" y="0"/>
            <a:ext cx="12192000" cy="6858000"/>
          </a:xfrm>
        </p:spPr>
        <p:txBody>
          <a:bodyPr numCol="2">
            <a:normAutofit fontScale="77500" lnSpcReduction="20000"/>
          </a:bodyPr>
          <a:lstStyle/>
          <a:p>
            <a:r>
              <a:rPr lang="en-GB" b="1" dirty="0">
                <a:solidFill>
                  <a:srgbClr val="00A0AA"/>
                </a:solidFill>
                <a:latin typeface="GilroyWeb"/>
              </a:rPr>
              <a:t>human-</a:t>
            </a:r>
            <a:r>
              <a:rPr lang="en-GB" b="1" dirty="0" err="1">
                <a:solidFill>
                  <a:srgbClr val="00A0AA"/>
                </a:solidFill>
                <a:latin typeface="GilroyWeb"/>
              </a:rPr>
              <a:t>centered</a:t>
            </a:r>
            <a:r>
              <a:rPr lang="en-GB" b="1" dirty="0">
                <a:solidFill>
                  <a:srgbClr val="00A0AA"/>
                </a:solidFill>
                <a:latin typeface="GilroyWeb"/>
              </a:rPr>
              <a:t> design</a:t>
            </a:r>
          </a:p>
          <a:p>
            <a:r>
              <a:rPr lang="en-GB" dirty="0" err="1">
                <a:solidFill>
                  <a:srgbClr val="4A4A4A"/>
                </a:solidFill>
                <a:latin typeface="LotaWeb"/>
              </a:rPr>
              <a:t>komgo</a:t>
            </a:r>
            <a:r>
              <a:rPr lang="en-GB" dirty="0">
                <a:solidFill>
                  <a:srgbClr val="4A4A4A"/>
                </a:solidFill>
                <a:latin typeface="LotaWeb"/>
              </a:rPr>
              <a:t> was designed with streamlined usability as a guiding principle. The features of the </a:t>
            </a:r>
            <a:r>
              <a:rPr lang="en-GB" dirty="0" err="1">
                <a:solidFill>
                  <a:srgbClr val="4A4A4A"/>
                </a:solidFill>
                <a:latin typeface="LotaWeb"/>
              </a:rPr>
              <a:t>komgo</a:t>
            </a:r>
            <a:r>
              <a:rPr lang="en-GB" dirty="0">
                <a:solidFill>
                  <a:srgbClr val="4A4A4A"/>
                </a:solidFill>
                <a:latin typeface="LotaWeb"/>
              </a:rPr>
              <a:t> network are built to ensure smooth adoption and dissemination across the industry.</a:t>
            </a:r>
          </a:p>
          <a:p>
            <a:r>
              <a:rPr lang="en-GB" b="1" dirty="0">
                <a:solidFill>
                  <a:srgbClr val="00A0AA"/>
                </a:solidFill>
                <a:latin typeface="GilroyWeb"/>
              </a:rPr>
              <a:t>intuitive dashboard</a:t>
            </a:r>
          </a:p>
          <a:p>
            <a:r>
              <a:rPr lang="en-GB" dirty="0">
                <a:solidFill>
                  <a:srgbClr val="4A4A4A"/>
                </a:solidFill>
                <a:latin typeface="LotaWeb"/>
              </a:rPr>
              <a:t>The </a:t>
            </a:r>
            <a:r>
              <a:rPr lang="en-GB" dirty="0" err="1">
                <a:solidFill>
                  <a:srgbClr val="4A4A4A"/>
                </a:solidFill>
                <a:latin typeface="LotaWeb"/>
              </a:rPr>
              <a:t>komgo</a:t>
            </a:r>
            <a:r>
              <a:rPr lang="en-GB" dirty="0">
                <a:solidFill>
                  <a:srgbClr val="4A4A4A"/>
                </a:solidFill>
                <a:latin typeface="LotaWeb"/>
              </a:rPr>
              <a:t> dashboard is optimized for everyday application, ensuring all industry participants can operate with ease.</a:t>
            </a:r>
          </a:p>
          <a:p>
            <a:r>
              <a:rPr lang="en-GB" b="1" dirty="0">
                <a:solidFill>
                  <a:srgbClr val="00A0AA"/>
                </a:solidFill>
                <a:latin typeface="GilroyWeb"/>
              </a:rPr>
              <a:t>ease of integration</a:t>
            </a:r>
          </a:p>
          <a:p>
            <a:r>
              <a:rPr lang="en-GB" dirty="0" err="1">
                <a:solidFill>
                  <a:srgbClr val="4A4A4A"/>
                </a:solidFill>
                <a:latin typeface="LotaWeb"/>
              </a:rPr>
              <a:t>komgo</a:t>
            </a:r>
            <a:r>
              <a:rPr lang="en-GB" dirty="0">
                <a:solidFill>
                  <a:srgbClr val="4A4A4A"/>
                </a:solidFill>
                <a:latin typeface="LotaWeb"/>
              </a:rPr>
              <a:t> was designed with seamless integration in mind. Although </a:t>
            </a:r>
            <a:r>
              <a:rPr lang="en-GB" dirty="0" err="1">
                <a:solidFill>
                  <a:srgbClr val="4A4A4A"/>
                </a:solidFill>
                <a:latin typeface="LotaWeb"/>
              </a:rPr>
              <a:t>komgo’s</a:t>
            </a:r>
            <a:r>
              <a:rPr lang="en-GB" dirty="0">
                <a:solidFill>
                  <a:srgbClr val="4A4A4A"/>
                </a:solidFill>
                <a:latin typeface="LotaWeb"/>
              </a:rPr>
              <a:t> solution relies on new distributed ledger technology, it is integrated with legacy IT systems to ensure smooth onboarding and management.</a:t>
            </a:r>
          </a:p>
          <a:p>
            <a:r>
              <a:rPr lang="en-GB" b="1" i="1" u="sng" dirty="0">
                <a:solidFill>
                  <a:srgbClr val="00A0AA"/>
                </a:solidFill>
                <a:latin typeface="GilroyWeb"/>
              </a:rPr>
              <a:t>blockchain technology</a:t>
            </a:r>
          </a:p>
          <a:p>
            <a:r>
              <a:rPr lang="en-GB" i="1" dirty="0">
                <a:solidFill>
                  <a:srgbClr val="4A4A4A"/>
                </a:solidFill>
                <a:latin typeface="LotaWeb"/>
              </a:rPr>
              <a:t>The </a:t>
            </a:r>
            <a:r>
              <a:rPr lang="en-GB" b="1" i="1" dirty="0">
                <a:solidFill>
                  <a:srgbClr val="4A4A4A"/>
                </a:solidFill>
                <a:latin typeface="LotaWeb"/>
              </a:rPr>
              <a:t>Ethereum blockchain </a:t>
            </a:r>
            <a:r>
              <a:rPr lang="en-GB" i="1" dirty="0">
                <a:solidFill>
                  <a:srgbClr val="4A4A4A"/>
                </a:solidFill>
                <a:latin typeface="LotaWeb"/>
              </a:rPr>
              <a:t>is at the core of the </a:t>
            </a:r>
            <a:r>
              <a:rPr lang="en-GB" i="1" dirty="0" err="1">
                <a:solidFill>
                  <a:srgbClr val="4A4A4A"/>
                </a:solidFill>
                <a:latin typeface="LotaWeb"/>
              </a:rPr>
              <a:t>komgo</a:t>
            </a:r>
            <a:r>
              <a:rPr lang="en-GB" i="1" dirty="0">
                <a:solidFill>
                  <a:srgbClr val="4A4A4A"/>
                </a:solidFill>
                <a:latin typeface="LotaWeb"/>
              </a:rPr>
              <a:t> solution. The technology is applied in a federated context with </a:t>
            </a:r>
            <a:r>
              <a:rPr lang="en-GB" b="1" i="1" dirty="0">
                <a:solidFill>
                  <a:srgbClr val="4A4A4A"/>
                </a:solidFill>
                <a:latin typeface="LotaWeb"/>
              </a:rPr>
              <a:t>'privacy by design' </a:t>
            </a:r>
            <a:r>
              <a:rPr lang="en-GB" i="1" dirty="0">
                <a:solidFill>
                  <a:srgbClr val="4A4A4A"/>
                </a:solidFill>
                <a:latin typeface="LotaWeb"/>
              </a:rPr>
              <a:t>features, guaranteeing access to data can be permissioned gradually or partially if needed.</a:t>
            </a:r>
          </a:p>
          <a:p>
            <a:r>
              <a:rPr lang="en-GB" b="1" dirty="0">
                <a:solidFill>
                  <a:srgbClr val="00A0AA"/>
                </a:solidFill>
                <a:latin typeface="GilroyWeb"/>
              </a:rPr>
              <a:t>trusted and secure components</a:t>
            </a:r>
          </a:p>
          <a:p>
            <a:r>
              <a:rPr lang="en-GB" dirty="0">
                <a:solidFill>
                  <a:srgbClr val="4A4A4A"/>
                </a:solidFill>
                <a:latin typeface="LotaWeb"/>
              </a:rPr>
              <a:t>The </a:t>
            </a:r>
            <a:r>
              <a:rPr lang="en-GB" dirty="0" err="1">
                <a:solidFill>
                  <a:srgbClr val="4A4A4A"/>
                </a:solidFill>
                <a:latin typeface="LotaWeb"/>
              </a:rPr>
              <a:t>komgo</a:t>
            </a:r>
            <a:r>
              <a:rPr lang="en-GB" dirty="0">
                <a:solidFill>
                  <a:srgbClr val="4A4A4A"/>
                </a:solidFill>
                <a:latin typeface="LotaWeb"/>
              </a:rPr>
              <a:t> network will redefine how industry players think about trust and security. 'Privacy by design' is core to the solution, ensuring </a:t>
            </a:r>
            <a:r>
              <a:rPr lang="en-GB" dirty="0" err="1">
                <a:solidFill>
                  <a:srgbClr val="4A4A4A"/>
                </a:solidFill>
                <a:latin typeface="LotaWeb"/>
              </a:rPr>
              <a:t>komgo</a:t>
            </a:r>
            <a:r>
              <a:rPr lang="en-GB" dirty="0">
                <a:solidFill>
                  <a:srgbClr val="4A4A4A"/>
                </a:solidFill>
                <a:latin typeface="LotaWeb"/>
              </a:rPr>
              <a:t> and other participants can only access data when given permission by the owner(s).</a:t>
            </a:r>
          </a:p>
          <a:p>
            <a:r>
              <a:rPr lang="en-GB" b="1" dirty="0">
                <a:solidFill>
                  <a:srgbClr val="00A0AA"/>
                </a:solidFill>
                <a:latin typeface="GilroyWeb"/>
              </a:rPr>
              <a:t>timestamped data management</a:t>
            </a:r>
          </a:p>
          <a:p>
            <a:r>
              <a:rPr lang="en-GB" dirty="0" err="1">
                <a:solidFill>
                  <a:srgbClr val="4A4A4A"/>
                </a:solidFill>
                <a:latin typeface="LotaWeb"/>
              </a:rPr>
              <a:t>komgo</a:t>
            </a:r>
            <a:r>
              <a:rPr lang="en-GB" dirty="0">
                <a:solidFill>
                  <a:srgbClr val="4A4A4A"/>
                </a:solidFill>
                <a:latin typeface="LotaWeb"/>
              </a:rPr>
              <a:t> timestamps all data processed or transacted through its network, ensuring an immutable, transparent history about when participants provided or accessed certain data.</a:t>
            </a:r>
          </a:p>
          <a:p>
            <a:r>
              <a:rPr lang="en-GB" b="1" dirty="0">
                <a:solidFill>
                  <a:srgbClr val="00A0AA"/>
                </a:solidFill>
                <a:latin typeface="GilroyWeb"/>
              </a:rPr>
              <a:t>kite document transfer system</a:t>
            </a:r>
          </a:p>
          <a:p>
            <a:r>
              <a:rPr lang="en-GB" dirty="0" err="1">
                <a:solidFill>
                  <a:srgbClr val="4A4A4A"/>
                </a:solidFill>
                <a:latin typeface="LotaWeb"/>
              </a:rPr>
              <a:t>komgo</a:t>
            </a:r>
            <a:r>
              <a:rPr lang="en-GB" dirty="0">
                <a:solidFill>
                  <a:srgbClr val="4A4A4A"/>
                </a:solidFill>
                <a:latin typeface="LotaWeb"/>
              </a:rPr>
              <a:t> uses a unique document transfer system known as kite. kite allows for verified documents to be securely </a:t>
            </a:r>
            <a:r>
              <a:rPr lang="en-GB" b="1" dirty="0">
                <a:solidFill>
                  <a:srgbClr val="4A4A4A"/>
                </a:solidFill>
                <a:latin typeface="LotaWeb"/>
              </a:rPr>
              <a:t>exchanged between participants without </a:t>
            </a:r>
            <a:r>
              <a:rPr lang="en-GB" b="1" dirty="0" err="1">
                <a:solidFill>
                  <a:srgbClr val="4A4A4A"/>
                </a:solidFill>
                <a:latin typeface="LotaWeb"/>
              </a:rPr>
              <a:t>komgo</a:t>
            </a:r>
            <a:r>
              <a:rPr lang="en-GB" b="1" dirty="0">
                <a:solidFill>
                  <a:srgbClr val="4A4A4A"/>
                </a:solidFill>
                <a:latin typeface="LotaWeb"/>
              </a:rPr>
              <a:t> seeing any sensitive information</a:t>
            </a:r>
            <a:r>
              <a:rPr lang="en-GB" dirty="0">
                <a:solidFill>
                  <a:srgbClr val="4A4A4A"/>
                </a:solidFill>
                <a:latin typeface="LotaWeb"/>
              </a:rPr>
              <a:t>.</a:t>
            </a:r>
          </a:p>
          <a:p>
            <a:r>
              <a:rPr lang="en-GB" b="1" dirty="0">
                <a:solidFill>
                  <a:srgbClr val="00A0AA"/>
                </a:solidFill>
                <a:latin typeface="GilroyWeb"/>
              </a:rPr>
              <a:t>industry interoperability</a:t>
            </a:r>
          </a:p>
          <a:p>
            <a:r>
              <a:rPr lang="en-GB" dirty="0" err="1">
                <a:solidFill>
                  <a:srgbClr val="4A4A4A"/>
                </a:solidFill>
                <a:latin typeface="LotaWeb"/>
              </a:rPr>
              <a:t>komgo</a:t>
            </a:r>
            <a:r>
              <a:rPr lang="en-GB" dirty="0">
                <a:solidFill>
                  <a:srgbClr val="4A4A4A"/>
                </a:solidFill>
                <a:latin typeface="LotaWeb"/>
              </a:rPr>
              <a:t> and its partners have developed a protocol ensuring interoperability with other industry platforms.</a:t>
            </a:r>
          </a:p>
          <a:p>
            <a:endParaRPr lang="en-GB" dirty="0"/>
          </a:p>
        </p:txBody>
      </p:sp>
    </p:spTree>
    <p:extLst>
      <p:ext uri="{BB962C8B-B14F-4D97-AF65-F5344CB8AC3E}">
        <p14:creationId xmlns:p14="http://schemas.microsoft.com/office/powerpoint/2010/main" val="33991729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EB7A4F-3427-4ADE-AF4C-44BC513C0DF8}"/>
              </a:ext>
            </a:extLst>
          </p:cNvPr>
          <p:cNvSpPr>
            <a:spLocks noGrp="1"/>
          </p:cNvSpPr>
          <p:nvPr>
            <p:ph type="title"/>
          </p:nvPr>
        </p:nvSpPr>
        <p:spPr/>
        <p:txBody>
          <a:bodyPr/>
          <a:lstStyle/>
          <a:p>
            <a:endParaRPr lang="en-GB"/>
          </a:p>
        </p:txBody>
      </p:sp>
      <p:pic>
        <p:nvPicPr>
          <p:cNvPr id="5" name="Θέση περιεχομένου 4" descr="Εικόνα που περιέχει στιγμιότυπο οθόνης&#10;&#10;Περιγραφή που δημιουργήθηκε αυτόματα">
            <a:extLst>
              <a:ext uri="{FF2B5EF4-FFF2-40B4-BE49-F238E27FC236}">
                <a16:creationId xmlns:a16="http://schemas.microsoft.com/office/drawing/2014/main" id="{59A903A2-7833-4502-A460-B426178DF55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5" y="0"/>
            <a:ext cx="12182475" cy="6858000"/>
          </a:xfrm>
        </p:spPr>
      </p:pic>
    </p:spTree>
    <p:extLst>
      <p:ext uri="{BB962C8B-B14F-4D97-AF65-F5344CB8AC3E}">
        <p14:creationId xmlns:p14="http://schemas.microsoft.com/office/powerpoint/2010/main" val="21086338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1F8A78A-723E-47B6-AAB6-9522CBAEFDDB}"/>
              </a:ext>
            </a:extLst>
          </p:cNvPr>
          <p:cNvSpPr>
            <a:spLocks noGrp="1"/>
          </p:cNvSpPr>
          <p:nvPr>
            <p:ph type="title"/>
          </p:nvPr>
        </p:nvSpPr>
        <p:spPr/>
        <p:txBody>
          <a:bodyPr/>
          <a:lstStyle/>
          <a:p>
            <a:pPr algn="ctr"/>
            <a:endParaRPr lang="en-GB" dirty="0"/>
          </a:p>
        </p:txBody>
      </p:sp>
      <p:pic>
        <p:nvPicPr>
          <p:cNvPr id="5" name="Θέση περιεχομένου 4">
            <a:extLst>
              <a:ext uri="{FF2B5EF4-FFF2-40B4-BE49-F238E27FC236}">
                <a16:creationId xmlns:a16="http://schemas.microsoft.com/office/drawing/2014/main" id="{5DB9A51C-617A-4082-AD35-07A9F8EB79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258675" cy="6857999"/>
          </a:xfrm>
        </p:spPr>
      </p:pic>
    </p:spTree>
    <p:extLst>
      <p:ext uri="{BB962C8B-B14F-4D97-AF65-F5344CB8AC3E}">
        <p14:creationId xmlns:p14="http://schemas.microsoft.com/office/powerpoint/2010/main" val="2348708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C8957A4-5A3A-4022-81A0-72F768E964EE}"/>
              </a:ext>
            </a:extLst>
          </p:cNvPr>
          <p:cNvSpPr>
            <a:spLocks noGrp="1"/>
          </p:cNvSpPr>
          <p:nvPr>
            <p:ph type="title"/>
          </p:nvPr>
        </p:nvSpPr>
        <p:spPr/>
        <p:txBody>
          <a:bodyPr/>
          <a:lstStyle/>
          <a:p>
            <a:endParaRPr lang="en-GB"/>
          </a:p>
        </p:txBody>
      </p:sp>
      <p:pic>
        <p:nvPicPr>
          <p:cNvPr id="5" name="Θέση περιεχομένου 4" descr="Εικόνα που περιέχει στιγμιότυπο οθόνης&#10;&#10;Περιγραφή που δημιουργήθηκε αυτόματα">
            <a:extLst>
              <a:ext uri="{FF2B5EF4-FFF2-40B4-BE49-F238E27FC236}">
                <a16:creationId xmlns:a16="http://schemas.microsoft.com/office/drawing/2014/main" id="{07F49A02-283D-474D-BC81-DC887439FDD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8575"/>
            <a:ext cx="12192000" cy="6858000"/>
          </a:xfrm>
        </p:spPr>
      </p:pic>
    </p:spTree>
    <p:extLst>
      <p:ext uri="{BB962C8B-B14F-4D97-AF65-F5344CB8AC3E}">
        <p14:creationId xmlns:p14="http://schemas.microsoft.com/office/powerpoint/2010/main" val="9798124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62B98AB-A955-4A69-A2EE-77B6EABD892D}"/>
              </a:ext>
            </a:extLst>
          </p:cNvPr>
          <p:cNvSpPr>
            <a:spLocks noGrp="1"/>
          </p:cNvSpPr>
          <p:nvPr>
            <p:ph type="title"/>
          </p:nvPr>
        </p:nvSpPr>
        <p:spPr/>
        <p:txBody>
          <a:bodyPr/>
          <a:lstStyle/>
          <a:p>
            <a:endParaRPr lang="en-GB"/>
          </a:p>
        </p:txBody>
      </p:sp>
      <p:pic>
        <p:nvPicPr>
          <p:cNvPr id="5" name="Θέση περιεχομένου 4">
            <a:extLst>
              <a:ext uri="{FF2B5EF4-FFF2-40B4-BE49-F238E27FC236}">
                <a16:creationId xmlns:a16="http://schemas.microsoft.com/office/drawing/2014/main" id="{ADBB9E37-BC0F-4970-A0C9-9D02961D53E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367210"/>
            <a:ext cx="10515600" cy="3268168"/>
          </a:xfrm>
        </p:spPr>
      </p:pic>
    </p:spTree>
    <p:extLst>
      <p:ext uri="{BB962C8B-B14F-4D97-AF65-F5344CB8AC3E}">
        <p14:creationId xmlns:p14="http://schemas.microsoft.com/office/powerpoint/2010/main" val="6861534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89A1586-DFC0-4B25-B7B9-907764F6A2B0}"/>
              </a:ext>
            </a:extLst>
          </p:cNvPr>
          <p:cNvSpPr>
            <a:spLocks noGrp="1"/>
          </p:cNvSpPr>
          <p:nvPr>
            <p:ph type="title"/>
          </p:nvPr>
        </p:nvSpPr>
        <p:spPr/>
        <p:txBody>
          <a:bodyPr/>
          <a:lstStyle/>
          <a:p>
            <a:endParaRPr lang="en-GB"/>
          </a:p>
        </p:txBody>
      </p:sp>
      <p:pic>
        <p:nvPicPr>
          <p:cNvPr id="5" name="Θέση περιεχομένου 4">
            <a:extLst>
              <a:ext uri="{FF2B5EF4-FFF2-40B4-BE49-F238E27FC236}">
                <a16:creationId xmlns:a16="http://schemas.microsoft.com/office/drawing/2014/main" id="{5D0B8C14-172B-4A2D-BC5D-C34918B717B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339614"/>
            <a:ext cx="10515600" cy="3323360"/>
          </a:xfrm>
        </p:spPr>
      </p:pic>
    </p:spTree>
    <p:extLst>
      <p:ext uri="{BB962C8B-B14F-4D97-AF65-F5344CB8AC3E}">
        <p14:creationId xmlns:p14="http://schemas.microsoft.com/office/powerpoint/2010/main" val="20655143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31A530C-B877-4035-8DDD-D1BAEAD3C800}"/>
              </a:ext>
            </a:extLst>
          </p:cNvPr>
          <p:cNvSpPr>
            <a:spLocks noGrp="1"/>
          </p:cNvSpPr>
          <p:nvPr>
            <p:ph type="title"/>
          </p:nvPr>
        </p:nvSpPr>
        <p:spPr/>
        <p:txBody>
          <a:bodyPr/>
          <a:lstStyle/>
          <a:p>
            <a:pPr algn="ctr"/>
            <a:r>
              <a:rPr lang="en-US" dirty="0"/>
              <a:t>key takeaways</a:t>
            </a:r>
            <a:endParaRPr lang="en-GB" dirty="0"/>
          </a:p>
        </p:txBody>
      </p:sp>
      <p:sp>
        <p:nvSpPr>
          <p:cNvPr id="3" name="Θέση περιεχομένου 2">
            <a:extLst>
              <a:ext uri="{FF2B5EF4-FFF2-40B4-BE49-F238E27FC236}">
                <a16:creationId xmlns:a16="http://schemas.microsoft.com/office/drawing/2014/main" id="{88E69C2F-EF4E-4BD0-A48D-A4144F691D35}"/>
              </a:ext>
            </a:extLst>
          </p:cNvPr>
          <p:cNvSpPr>
            <a:spLocks noGrp="1"/>
          </p:cNvSpPr>
          <p:nvPr>
            <p:ph idx="1"/>
          </p:nvPr>
        </p:nvSpPr>
        <p:spPr>
          <a:xfrm>
            <a:off x="838200" y="1825624"/>
            <a:ext cx="10515600" cy="5032375"/>
          </a:xfrm>
        </p:spPr>
        <p:txBody>
          <a:bodyPr>
            <a:normAutofit lnSpcReduction="10000"/>
          </a:bodyPr>
          <a:lstStyle/>
          <a:p>
            <a:r>
              <a:rPr lang="en-US" dirty="0"/>
              <a:t>Blockchain is … [definition] </a:t>
            </a:r>
            <a:r>
              <a:rPr lang="en-GB" dirty="0"/>
              <a:t>→ NOT AGAIN !</a:t>
            </a:r>
          </a:p>
          <a:p>
            <a:endParaRPr lang="en-GB" dirty="0"/>
          </a:p>
          <a:p>
            <a:r>
              <a:rPr lang="en-US" dirty="0"/>
              <a:t>Bitcoin is a blockchain (the 1st ever created) - but not every blockchain is Bitcoin</a:t>
            </a:r>
          </a:p>
          <a:p>
            <a:endParaRPr lang="en-GB" dirty="0"/>
          </a:p>
          <a:p>
            <a:r>
              <a:rPr lang="en-GB" dirty="0"/>
              <a:t>What the internet was to information, blockchain is to transactions </a:t>
            </a:r>
          </a:p>
          <a:p>
            <a:endParaRPr lang="en-GB" dirty="0"/>
          </a:p>
          <a:p>
            <a:r>
              <a:rPr lang="en-GB" dirty="0"/>
              <a:t>which means that …</a:t>
            </a:r>
          </a:p>
          <a:p>
            <a:endParaRPr lang="en-GB" dirty="0"/>
          </a:p>
          <a:p>
            <a:r>
              <a:rPr lang="en-GB" dirty="0"/>
              <a:t>it may have many business applications in general</a:t>
            </a:r>
          </a:p>
          <a:p>
            <a:r>
              <a:rPr lang="en-GB" dirty="0"/>
              <a:t>and in the energy sector in particular</a:t>
            </a:r>
          </a:p>
        </p:txBody>
      </p:sp>
    </p:spTree>
    <p:extLst>
      <p:ext uri="{BB962C8B-B14F-4D97-AF65-F5344CB8AC3E}">
        <p14:creationId xmlns:p14="http://schemas.microsoft.com/office/powerpoint/2010/main" val="1389891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1BE26A13-B32A-45B1-A0D2-D8D1AC184B52}"/>
              </a:ext>
            </a:extLst>
          </p:cNvPr>
          <p:cNvSpPr>
            <a:spLocks noGrp="1"/>
          </p:cNvSpPr>
          <p:nvPr>
            <p:ph idx="1"/>
          </p:nvPr>
        </p:nvSpPr>
        <p:spPr>
          <a:xfrm>
            <a:off x="0" y="0"/>
            <a:ext cx="12192000" cy="6857999"/>
          </a:xfrm>
        </p:spPr>
        <p:txBody>
          <a:bodyPr>
            <a:normAutofit/>
          </a:bodyPr>
          <a:lstStyle/>
          <a:p>
            <a:pPr lvl="0"/>
            <a:r>
              <a:rPr lang="en-GB" b="1" dirty="0"/>
              <a:t>Ledger</a:t>
            </a:r>
            <a:r>
              <a:rPr lang="en-GB" dirty="0"/>
              <a:t>: database, sheet e.g. an excel sheet</a:t>
            </a:r>
          </a:p>
          <a:p>
            <a:pPr lvl="0"/>
            <a:r>
              <a:rPr lang="en-GB" b="1" dirty="0"/>
              <a:t>Decentralized</a:t>
            </a:r>
            <a:r>
              <a:rPr lang="en-GB" dirty="0"/>
              <a:t>: unlike a centralized ledger that is kept on the server of a trusted institution (e.g. bank), blockchain runs on an entire network of computers; if part of the network fails or is compromised, the rest of the network remains intact </a:t>
            </a:r>
          </a:p>
          <a:p>
            <a:pPr lvl="0"/>
            <a:r>
              <a:rPr lang="en-GB" b="1" dirty="0"/>
              <a:t>Distributed</a:t>
            </a:r>
            <a:r>
              <a:rPr lang="en-GB" dirty="0"/>
              <a:t>: each member of the network has the same copy of the ledger which is constantly updated </a:t>
            </a:r>
          </a:p>
          <a:p>
            <a:pPr lvl="0"/>
            <a:r>
              <a:rPr lang="en-GB" b="1" dirty="0"/>
              <a:t>Cryptography</a:t>
            </a:r>
            <a:r>
              <a:rPr lang="en-GB" dirty="0"/>
              <a:t>: the method to secure the data and network</a:t>
            </a:r>
          </a:p>
          <a:p>
            <a:pPr lvl="0"/>
            <a:r>
              <a:rPr lang="en-GB" b="1" dirty="0"/>
              <a:t>Timestamped history of events</a:t>
            </a:r>
            <a:r>
              <a:rPr lang="en-GB" dirty="0"/>
              <a:t>: every transaction or data entry is registered chronologically </a:t>
            </a:r>
          </a:p>
          <a:p>
            <a:pPr lvl="0"/>
            <a:r>
              <a:rPr lang="en-GB" b="1" dirty="0"/>
              <a:t>Irreversible single point of truth</a:t>
            </a:r>
            <a:r>
              <a:rPr lang="en-GB" dirty="0"/>
              <a:t>: the goal is to have a highly secure, if possible immutable, ledger/history of events </a:t>
            </a:r>
          </a:p>
          <a:p>
            <a:pPr lvl="0"/>
            <a:r>
              <a:rPr lang="en-GB" b="1" dirty="0"/>
              <a:t>Public</a:t>
            </a:r>
            <a:r>
              <a:rPr lang="en-GB" dirty="0"/>
              <a:t>: it is open and allows the transfer of data/ transactions between parties which otherwise would not trust each other, without the need for a trusted intermediary. Public blockchains have different security protocols, e.g. proof of work and proof of stake, </a:t>
            </a:r>
          </a:p>
          <a:p>
            <a:pPr lvl="0"/>
            <a:r>
              <a:rPr lang="en-GB" b="1" dirty="0"/>
              <a:t>Private</a:t>
            </a:r>
            <a:r>
              <a:rPr lang="en-GB" dirty="0"/>
              <a:t>: public is open to everyone - no permission to join; private need a sort of permission to join</a:t>
            </a:r>
          </a:p>
          <a:p>
            <a:endParaRPr lang="en-GB" dirty="0"/>
          </a:p>
        </p:txBody>
      </p:sp>
    </p:spTree>
    <p:extLst>
      <p:ext uri="{BB962C8B-B14F-4D97-AF65-F5344CB8AC3E}">
        <p14:creationId xmlns:p14="http://schemas.microsoft.com/office/powerpoint/2010/main" val="476356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6527E1F-40A2-411E-AF93-402373521B69}"/>
              </a:ext>
            </a:extLst>
          </p:cNvPr>
          <p:cNvSpPr>
            <a:spLocks noGrp="1"/>
          </p:cNvSpPr>
          <p:nvPr>
            <p:ph type="title"/>
          </p:nvPr>
        </p:nvSpPr>
        <p:spPr>
          <a:xfrm>
            <a:off x="838200" y="1"/>
            <a:ext cx="10515600" cy="1323974"/>
          </a:xfrm>
        </p:spPr>
        <p:txBody>
          <a:bodyPr/>
          <a:lstStyle/>
          <a:p>
            <a:pPr algn="ctr"/>
            <a:r>
              <a:rPr lang="en-US" dirty="0"/>
              <a:t>thank you!</a:t>
            </a:r>
            <a:endParaRPr lang="en-GB" dirty="0"/>
          </a:p>
        </p:txBody>
      </p:sp>
      <p:pic>
        <p:nvPicPr>
          <p:cNvPr id="9" name="Θέση περιεχομένου 8" descr="Εικόνα που περιέχει κείμενο&#10;&#10;Περιγραφή που δημιουργήθηκε αυτόματα">
            <a:extLst>
              <a:ext uri="{FF2B5EF4-FFF2-40B4-BE49-F238E27FC236}">
                <a16:creationId xmlns:a16="http://schemas.microsoft.com/office/drawing/2014/main" id="{1176FC86-FDC2-41A6-8785-4365B603900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9812" y="1323975"/>
            <a:ext cx="5032375" cy="5032375"/>
          </a:xfrm>
        </p:spPr>
      </p:pic>
    </p:spTree>
    <p:extLst>
      <p:ext uri="{BB962C8B-B14F-4D97-AF65-F5344CB8AC3E}">
        <p14:creationId xmlns:p14="http://schemas.microsoft.com/office/powerpoint/2010/main" val="40429422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0D9F1EC-D5D0-429A-9428-2C6BAD8EDE9D}"/>
              </a:ext>
            </a:extLst>
          </p:cNvPr>
          <p:cNvSpPr>
            <a:spLocks noGrp="1"/>
          </p:cNvSpPr>
          <p:nvPr>
            <p:ph type="title"/>
          </p:nvPr>
        </p:nvSpPr>
        <p:spPr/>
        <p:txBody>
          <a:bodyPr/>
          <a:lstStyle/>
          <a:p>
            <a:pPr algn="ctr"/>
            <a:r>
              <a:rPr lang="en-US" dirty="0"/>
              <a:t>video – blockchain simply explained</a:t>
            </a:r>
            <a:endParaRPr lang="en-GB" dirty="0"/>
          </a:p>
        </p:txBody>
      </p:sp>
      <p:sp>
        <p:nvSpPr>
          <p:cNvPr id="3" name="Θέση περιεχομένου 2">
            <a:extLst>
              <a:ext uri="{FF2B5EF4-FFF2-40B4-BE49-F238E27FC236}">
                <a16:creationId xmlns:a16="http://schemas.microsoft.com/office/drawing/2014/main" id="{040A1843-8AA5-4C90-9BC6-D63287111ADA}"/>
              </a:ext>
            </a:extLst>
          </p:cNvPr>
          <p:cNvSpPr>
            <a:spLocks noGrp="1"/>
          </p:cNvSpPr>
          <p:nvPr>
            <p:ph idx="1"/>
          </p:nvPr>
        </p:nvSpPr>
        <p:spPr/>
        <p:txBody>
          <a:bodyPr/>
          <a:lstStyle/>
          <a:p>
            <a:endParaRPr lang="en-US" dirty="0"/>
          </a:p>
          <a:p>
            <a:r>
              <a:rPr lang="en-GB">
                <a:hlinkClick r:id="rId2"/>
              </a:rPr>
              <a:t>https://www.youtube.com/watch?v=SSo_EIwHSd4</a:t>
            </a:r>
            <a:endParaRPr lang="en-GB"/>
          </a:p>
        </p:txBody>
      </p:sp>
    </p:spTree>
    <p:extLst>
      <p:ext uri="{BB962C8B-B14F-4D97-AF65-F5344CB8AC3E}">
        <p14:creationId xmlns:p14="http://schemas.microsoft.com/office/powerpoint/2010/main" val="35022214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FF1A14-6A51-47F9-90D2-7F2F0ECA1A78}"/>
              </a:ext>
            </a:extLst>
          </p:cNvPr>
          <p:cNvSpPr>
            <a:spLocks noGrp="1"/>
          </p:cNvSpPr>
          <p:nvPr>
            <p:ph type="title"/>
          </p:nvPr>
        </p:nvSpPr>
        <p:spPr/>
        <p:txBody>
          <a:bodyPr/>
          <a:lstStyle/>
          <a:p>
            <a:endParaRPr lang="en-US"/>
          </a:p>
        </p:txBody>
      </p:sp>
      <p:pic>
        <p:nvPicPr>
          <p:cNvPr id="5" name="Θέση περιεχομένου 4">
            <a:extLst>
              <a:ext uri="{FF2B5EF4-FFF2-40B4-BE49-F238E27FC236}">
                <a16:creationId xmlns:a16="http://schemas.microsoft.com/office/drawing/2014/main" id="{B312EFF1-382C-4EC9-AE65-97D3CE66B6C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38200" y="0"/>
            <a:ext cx="10687050" cy="6858000"/>
          </a:xfrm>
        </p:spPr>
      </p:pic>
      <p:sp>
        <p:nvSpPr>
          <p:cNvPr id="7" name="Βέλος: Δεξιό 6">
            <a:extLst>
              <a:ext uri="{FF2B5EF4-FFF2-40B4-BE49-F238E27FC236}">
                <a16:creationId xmlns:a16="http://schemas.microsoft.com/office/drawing/2014/main" id="{408CD661-66F0-431D-9121-E1CDD933AECF}"/>
              </a:ext>
            </a:extLst>
          </p:cNvPr>
          <p:cNvSpPr/>
          <p:nvPr/>
        </p:nvSpPr>
        <p:spPr>
          <a:xfrm>
            <a:off x="66675" y="622299"/>
            <a:ext cx="1033462" cy="42862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42456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E4ADA8D-8437-41AC-B273-D638031D9801}"/>
              </a:ext>
            </a:extLst>
          </p:cNvPr>
          <p:cNvSpPr>
            <a:spLocks noGrp="1"/>
          </p:cNvSpPr>
          <p:nvPr>
            <p:ph type="title"/>
          </p:nvPr>
        </p:nvSpPr>
        <p:spPr/>
        <p:txBody>
          <a:bodyPr/>
          <a:lstStyle/>
          <a:p>
            <a:pPr algn="ctr"/>
            <a:r>
              <a:rPr lang="en-US" dirty="0"/>
              <a:t>beware of the buzzwords</a:t>
            </a:r>
          </a:p>
        </p:txBody>
      </p:sp>
      <p:sp>
        <p:nvSpPr>
          <p:cNvPr id="3" name="Θέση περιεχομένου 2">
            <a:extLst>
              <a:ext uri="{FF2B5EF4-FFF2-40B4-BE49-F238E27FC236}">
                <a16:creationId xmlns:a16="http://schemas.microsoft.com/office/drawing/2014/main" id="{873F17C6-2093-4746-AF9E-9FFF4E2FD861}"/>
              </a:ext>
            </a:extLst>
          </p:cNvPr>
          <p:cNvSpPr>
            <a:spLocks noGrp="1"/>
          </p:cNvSpPr>
          <p:nvPr>
            <p:ph idx="1"/>
          </p:nvPr>
        </p:nvSpPr>
        <p:spPr>
          <a:xfrm>
            <a:off x="838200" y="1825624"/>
            <a:ext cx="10515600" cy="5032375"/>
          </a:xfrm>
        </p:spPr>
        <p:txBody>
          <a:bodyPr>
            <a:normAutofit/>
          </a:bodyPr>
          <a:lstStyle/>
          <a:p>
            <a:r>
              <a:rPr lang="en-US" sz="3000" dirty="0">
                <a:latin typeface="Agency FB" panose="020B0503020202020204" pitchFamily="34" charset="0"/>
              </a:rPr>
              <a:t>buzzwords and phrases</a:t>
            </a:r>
            <a:endParaRPr lang="en-US" dirty="0">
              <a:latin typeface="Agency FB" panose="020B0503020202020204" pitchFamily="34" charset="0"/>
            </a:endParaRPr>
          </a:p>
          <a:p>
            <a:pPr lvl="1"/>
            <a:r>
              <a:rPr lang="en-US" dirty="0">
                <a:latin typeface="Agency FB" panose="020B0503020202020204" pitchFamily="34" charset="0"/>
              </a:rPr>
              <a:t>The next ‘Internet’ – evolution of the ‘Internet’  </a:t>
            </a:r>
          </a:p>
          <a:p>
            <a:pPr lvl="1"/>
            <a:r>
              <a:rPr lang="en-US" dirty="0">
                <a:latin typeface="Agency FB" panose="020B0503020202020204" pitchFamily="34" charset="0"/>
              </a:rPr>
              <a:t>Allows the ‘transfer of value’</a:t>
            </a:r>
          </a:p>
          <a:p>
            <a:pPr lvl="1"/>
            <a:r>
              <a:rPr lang="en-US" dirty="0">
                <a:latin typeface="Agency FB" panose="020B0503020202020204" pitchFamily="34" charset="0"/>
              </a:rPr>
              <a:t>Democratisation of the world – Fair elections</a:t>
            </a:r>
          </a:p>
          <a:p>
            <a:pPr lvl="1"/>
            <a:r>
              <a:rPr lang="en-US" dirty="0">
                <a:latin typeface="Agency FB" panose="020B0503020202020204" pitchFamily="34" charset="0"/>
              </a:rPr>
              <a:t>Owning our private data/digital identity</a:t>
            </a:r>
          </a:p>
          <a:p>
            <a:pPr lvl="1"/>
            <a:r>
              <a:rPr lang="en-US" dirty="0">
                <a:latin typeface="Agency FB" panose="020B0503020202020204" pitchFamily="34" charset="0"/>
              </a:rPr>
              <a:t>Registration of all property rights  </a:t>
            </a:r>
          </a:p>
          <a:p>
            <a:pPr lvl="1"/>
            <a:r>
              <a:rPr lang="en-US" dirty="0">
                <a:latin typeface="Agency FB" panose="020B0503020202020204" pitchFamily="34" charset="0"/>
              </a:rPr>
              <a:t>Revolution in healthcare technology</a:t>
            </a:r>
          </a:p>
          <a:p>
            <a:endParaRPr lang="en-US" dirty="0">
              <a:latin typeface="Agency FB" panose="020B0503020202020204" pitchFamily="34" charset="0"/>
            </a:endParaRPr>
          </a:p>
          <a:p>
            <a:r>
              <a:rPr lang="en-US" dirty="0">
                <a:latin typeface="Agency FB" panose="020B0503020202020204" pitchFamily="34" charset="0"/>
              </a:rPr>
              <a:t>The buzzword problem? All these could become a reality in the future - </a:t>
            </a:r>
            <a:r>
              <a:rPr lang="en-US" i="1" dirty="0">
                <a:latin typeface="Agency FB" panose="020B0503020202020204" pitchFamily="34" charset="0"/>
              </a:rPr>
              <a:t>but at this stage of evolution they blur the meaning of blockchain </a:t>
            </a:r>
          </a:p>
        </p:txBody>
      </p:sp>
    </p:spTree>
    <p:extLst>
      <p:ext uri="{BB962C8B-B14F-4D97-AF65-F5344CB8AC3E}">
        <p14:creationId xmlns:p14="http://schemas.microsoft.com/office/powerpoint/2010/main" val="1422333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ED6AAC-8AE7-41F2-8908-6C90728BD3DF}"/>
              </a:ext>
            </a:extLst>
          </p:cNvPr>
          <p:cNvSpPr>
            <a:spLocks noGrp="1"/>
          </p:cNvSpPr>
          <p:nvPr>
            <p:ph type="title"/>
          </p:nvPr>
        </p:nvSpPr>
        <p:spPr/>
        <p:txBody>
          <a:bodyPr/>
          <a:lstStyle/>
          <a:p>
            <a:pPr algn="ctr"/>
            <a:r>
              <a:rPr lang="en-US" dirty="0"/>
              <a:t>blockchain and </a:t>
            </a:r>
            <a:r>
              <a:rPr lang="en-US" dirty="0">
                <a:solidFill>
                  <a:srgbClr val="CC9900"/>
                </a:solidFill>
              </a:rPr>
              <a:t>Bitcoin</a:t>
            </a:r>
          </a:p>
        </p:txBody>
      </p:sp>
      <p:sp>
        <p:nvSpPr>
          <p:cNvPr id="3" name="Θέση περιεχομένου 2">
            <a:extLst>
              <a:ext uri="{FF2B5EF4-FFF2-40B4-BE49-F238E27FC236}">
                <a16:creationId xmlns:a16="http://schemas.microsoft.com/office/drawing/2014/main" id="{ADD609F8-9DE1-45D4-B760-22C044D139CF}"/>
              </a:ext>
            </a:extLst>
          </p:cNvPr>
          <p:cNvSpPr>
            <a:spLocks noGrp="1"/>
          </p:cNvSpPr>
          <p:nvPr>
            <p:ph idx="1"/>
          </p:nvPr>
        </p:nvSpPr>
        <p:spPr>
          <a:xfrm>
            <a:off x="838200" y="1825624"/>
            <a:ext cx="10515600" cy="4851401"/>
          </a:xfrm>
        </p:spPr>
        <p:txBody>
          <a:bodyPr>
            <a:normAutofit lnSpcReduction="10000"/>
          </a:bodyPr>
          <a:lstStyle/>
          <a:p>
            <a:r>
              <a:rPr lang="en-US" sz="4000" dirty="0"/>
              <a:t>‘Satoshi Nakamoto’ publishes a paper in 2008 entitled </a:t>
            </a:r>
          </a:p>
          <a:p>
            <a:endParaRPr lang="en-US" sz="4000" dirty="0"/>
          </a:p>
          <a:p>
            <a:endParaRPr lang="en-US" sz="4000" dirty="0"/>
          </a:p>
          <a:p>
            <a:pPr marL="0" indent="0" algn="ctr">
              <a:buNone/>
            </a:pPr>
            <a:r>
              <a:rPr lang="en-US" sz="4000" i="1" dirty="0"/>
              <a:t>‘</a:t>
            </a:r>
            <a:r>
              <a:rPr lang="en-GB" sz="4000" i="1" dirty="0"/>
              <a:t>Bitcoin: A Peer-to-Peer Electronic Cash System’</a:t>
            </a:r>
            <a:r>
              <a:rPr lang="en-US" sz="4000" i="1" dirty="0"/>
              <a:t>   </a:t>
            </a:r>
          </a:p>
          <a:p>
            <a:endParaRPr lang="en-US" sz="4000" dirty="0">
              <a:solidFill>
                <a:srgbClr val="FF0000"/>
              </a:solidFill>
            </a:endParaRPr>
          </a:p>
          <a:p>
            <a:endParaRPr lang="en-US" sz="4000" dirty="0"/>
          </a:p>
          <a:p>
            <a:r>
              <a:rPr lang="en-US" sz="3200" dirty="0"/>
              <a:t>The term blockchain does not appear anywhere – only the term </a:t>
            </a:r>
            <a:r>
              <a:rPr lang="en-US" sz="3200" b="1" dirty="0"/>
              <a:t>‘chain of blocks’</a:t>
            </a:r>
            <a:endParaRPr lang="en-US" sz="3200" dirty="0"/>
          </a:p>
          <a:p>
            <a:endParaRPr lang="en-US" dirty="0"/>
          </a:p>
          <a:p>
            <a:endParaRPr lang="en-US" dirty="0"/>
          </a:p>
        </p:txBody>
      </p:sp>
    </p:spTree>
    <p:extLst>
      <p:ext uri="{BB962C8B-B14F-4D97-AF65-F5344CB8AC3E}">
        <p14:creationId xmlns:p14="http://schemas.microsoft.com/office/powerpoint/2010/main" val="41613697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BD91922-9E37-4C4A-AE47-45D6918E8BD0}"/>
              </a:ext>
            </a:extLst>
          </p:cNvPr>
          <p:cNvSpPr>
            <a:spLocks noGrp="1"/>
          </p:cNvSpPr>
          <p:nvPr>
            <p:ph idx="1"/>
          </p:nvPr>
        </p:nvSpPr>
        <p:spPr>
          <a:xfrm>
            <a:off x="0" y="0"/>
            <a:ext cx="12192000" cy="6858000"/>
          </a:xfrm>
        </p:spPr>
        <p:txBody>
          <a:bodyPr>
            <a:noAutofit/>
          </a:bodyPr>
          <a:lstStyle/>
          <a:p>
            <a:pPr algn="ctr"/>
            <a:r>
              <a:rPr lang="en-GB" dirty="0"/>
              <a:t>Abstract</a:t>
            </a:r>
          </a:p>
          <a:p>
            <a:endParaRPr lang="en-GB" dirty="0"/>
          </a:p>
          <a:p>
            <a:r>
              <a:rPr lang="en-GB" dirty="0"/>
              <a:t>A purely </a:t>
            </a:r>
            <a:r>
              <a:rPr lang="en-GB" b="1" dirty="0"/>
              <a:t>peer-to-peer</a:t>
            </a:r>
            <a:r>
              <a:rPr lang="en-GB" dirty="0"/>
              <a:t> version of </a:t>
            </a:r>
            <a:r>
              <a:rPr lang="en-GB" b="1" dirty="0"/>
              <a:t>electronic cash </a:t>
            </a:r>
            <a:r>
              <a:rPr lang="en-GB" dirty="0"/>
              <a:t>would allow online payments to be sent directly from one party to another </a:t>
            </a:r>
            <a:r>
              <a:rPr lang="en-GB" b="1" dirty="0"/>
              <a:t>without going through a financial institution</a:t>
            </a:r>
            <a:r>
              <a:rPr lang="en-GB" dirty="0"/>
              <a:t>. Digital signatures provide part of the solution, but the main benefits are lost if a trusted third party is still required to prevent double-spending. We propose a solution to the </a:t>
            </a:r>
            <a:r>
              <a:rPr lang="en-GB" b="1" dirty="0"/>
              <a:t>double-spending problem </a:t>
            </a:r>
            <a:r>
              <a:rPr lang="en-GB" dirty="0"/>
              <a:t>using a peer-to-peer network. The network </a:t>
            </a:r>
            <a:r>
              <a:rPr lang="en-GB" b="1" dirty="0"/>
              <a:t>timestamps</a:t>
            </a:r>
            <a:r>
              <a:rPr lang="en-GB" dirty="0"/>
              <a:t> </a:t>
            </a:r>
            <a:r>
              <a:rPr lang="en-GB" b="1" dirty="0"/>
              <a:t>transactions</a:t>
            </a:r>
            <a:r>
              <a:rPr lang="en-GB" dirty="0"/>
              <a:t> by </a:t>
            </a:r>
            <a:r>
              <a:rPr lang="en-GB" b="1" dirty="0"/>
              <a:t>hashing them </a:t>
            </a:r>
            <a:r>
              <a:rPr lang="en-GB" dirty="0"/>
              <a:t>into an ongoing </a:t>
            </a:r>
            <a:r>
              <a:rPr lang="en-GB" b="1" dirty="0"/>
              <a:t>chain of hash-based proof-of-work</a:t>
            </a:r>
            <a:r>
              <a:rPr lang="en-GB" dirty="0"/>
              <a:t>, forming a record that cannot be changed without redoing the proof-of-work. </a:t>
            </a:r>
            <a:r>
              <a:rPr lang="en-GB" b="1" dirty="0"/>
              <a:t>The longest chain </a:t>
            </a:r>
            <a:r>
              <a:rPr lang="en-GB" dirty="0"/>
              <a:t>not only serves as proof of the sequence of events witnessed, but proof that it </a:t>
            </a:r>
            <a:r>
              <a:rPr lang="en-GB" b="1" dirty="0"/>
              <a:t>came from the largest pool of CPU power.</a:t>
            </a:r>
            <a:r>
              <a:rPr lang="en-GB" dirty="0"/>
              <a:t> As long as a </a:t>
            </a:r>
            <a:r>
              <a:rPr lang="en-GB" b="1" dirty="0"/>
              <a:t>majority of CPU power </a:t>
            </a:r>
            <a:r>
              <a:rPr lang="en-GB" dirty="0"/>
              <a:t>is controlled by nodes that are not cooperating to attack the network, </a:t>
            </a:r>
            <a:r>
              <a:rPr lang="en-GB" b="1" dirty="0"/>
              <a:t>they'll generate the longest chain and outpace attackers</a:t>
            </a:r>
            <a:r>
              <a:rPr lang="en-GB" dirty="0"/>
              <a:t>. The network itself requires minimal structure. Messages are broadcast on a best effort basis, and nodes can leave and </a:t>
            </a:r>
            <a:r>
              <a:rPr lang="en-GB" dirty="0" err="1"/>
              <a:t>rejoin</a:t>
            </a:r>
            <a:r>
              <a:rPr lang="en-GB" dirty="0"/>
              <a:t> the network at will, accepting the longest proof-of-work chain as proof of what happened while they were gone.</a:t>
            </a:r>
          </a:p>
        </p:txBody>
      </p:sp>
    </p:spTree>
    <p:extLst>
      <p:ext uri="{BB962C8B-B14F-4D97-AF65-F5344CB8AC3E}">
        <p14:creationId xmlns:p14="http://schemas.microsoft.com/office/powerpoint/2010/main" val="4164262892"/>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Προσαρμοσμένο 1">
      <a:majorFont>
        <a:latin typeface="Agency FB"/>
        <a:ea typeface=""/>
        <a:cs typeface=""/>
      </a:majorFont>
      <a:minorFont>
        <a:latin typeface="Agency FB"/>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1350</TotalTime>
  <Words>1628</Words>
  <Application>Microsoft Office PowerPoint</Application>
  <PresentationFormat>Widescreen</PresentationFormat>
  <Paragraphs>183</Paragraphs>
  <Slides>40</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40</vt:i4>
      </vt:variant>
    </vt:vector>
  </HeadingPairs>
  <TitlesOfParts>
    <vt:vector size="48" baseType="lpstr">
      <vt:lpstr>Agency FB</vt:lpstr>
      <vt:lpstr>Arial</vt:lpstr>
      <vt:lpstr>Bauhaus 93</vt:lpstr>
      <vt:lpstr>Calibri</vt:lpstr>
      <vt:lpstr>GilroyWeb</vt:lpstr>
      <vt:lpstr>LotaWeb</vt:lpstr>
      <vt:lpstr>Wingdings</vt:lpstr>
      <vt:lpstr>Θέμα του Office</vt:lpstr>
      <vt:lpstr>energy and blockchain   @Haee_8.May.2019</vt:lpstr>
      <vt:lpstr>PowerPoint Presentation</vt:lpstr>
      <vt:lpstr>Working eclectic*definition</vt:lpstr>
      <vt:lpstr>PowerPoint Presentation</vt:lpstr>
      <vt:lpstr>video – blockchain simply explained</vt:lpstr>
      <vt:lpstr>PowerPoint Presentation</vt:lpstr>
      <vt:lpstr>beware of the buzzwords</vt:lpstr>
      <vt:lpstr>blockchain and Bitcoin</vt:lpstr>
      <vt:lpstr>PowerPoint Presentation</vt:lpstr>
      <vt:lpstr>blockchain and Bitcoin</vt:lpstr>
      <vt:lpstr>PowerPoint Presentation</vt:lpstr>
      <vt:lpstr>DISCLAIMER</vt:lpstr>
      <vt:lpstr>Blockchain applications in Energy</vt:lpstr>
      <vt:lpstr>Why is that ?</vt:lpstr>
      <vt:lpstr>PowerPoint Presentation</vt:lpstr>
      <vt:lpstr>PowerPoint Presentation</vt:lpstr>
      <vt:lpstr>PowerPoint Presentation</vt:lpstr>
      <vt:lpstr>PowerPoint Presentation</vt:lpstr>
      <vt:lpstr>fiat money - investopedia</vt:lpstr>
      <vt:lpstr>PowerPoint Presentation</vt:lpstr>
      <vt:lpstr>PowerPoint Presentation</vt:lpstr>
      <vt:lpstr>PowerPoint Presentation</vt:lpstr>
      <vt:lpstr>PowerPoint Presentation</vt:lpstr>
      <vt:lpstr>PowerPoint Presentation</vt:lpstr>
      <vt:lpstr>PowerPoint Presentation</vt:lpstr>
      <vt:lpstr>PowerLedger</vt:lpstr>
      <vt:lpstr>PowerPoint Presentation</vt:lpstr>
      <vt:lpstr>cinmarketcap</vt:lpstr>
      <vt:lpstr>WePower-coinmarketcap</vt:lpstr>
      <vt:lpstr>Powerledger-coinmarketcap</vt:lpstr>
      <vt:lpstr>komgo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key takeaways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and blockchain   @Haee_May2019</dc:title>
  <dc:creator>Dimitris Arvanitis</dc:creator>
  <cp:lastModifiedBy>HAEE Energy Economics</cp:lastModifiedBy>
  <cp:revision>107</cp:revision>
  <dcterms:created xsi:type="dcterms:W3CDTF">2019-04-30T10:48:20Z</dcterms:created>
  <dcterms:modified xsi:type="dcterms:W3CDTF">2019-06-05T07:12:11Z</dcterms:modified>
</cp:coreProperties>
</file>